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87" r:id="rId2"/>
    <p:sldId id="480" r:id="rId3"/>
    <p:sldId id="481" r:id="rId4"/>
    <p:sldId id="504" r:id="rId5"/>
    <p:sldId id="505" r:id="rId6"/>
    <p:sldId id="486" r:id="rId7"/>
    <p:sldId id="420" r:id="rId8"/>
    <p:sldId id="427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8" r:id="rId17"/>
    <p:sldId id="421" r:id="rId18"/>
    <p:sldId id="429" r:id="rId19"/>
    <p:sldId id="430" r:id="rId20"/>
    <p:sldId id="422" r:id="rId21"/>
    <p:sldId id="431" r:id="rId22"/>
    <p:sldId id="438" r:id="rId23"/>
    <p:sldId id="435" r:id="rId24"/>
    <p:sldId id="433" r:id="rId25"/>
    <p:sldId id="423" r:id="rId26"/>
    <p:sldId id="424" r:id="rId27"/>
    <p:sldId id="432" r:id="rId28"/>
    <p:sldId id="425" r:id="rId29"/>
    <p:sldId id="426" r:id="rId30"/>
    <p:sldId id="434" r:id="rId31"/>
    <p:sldId id="467" r:id="rId32"/>
    <p:sldId id="436" r:id="rId33"/>
    <p:sldId id="437" r:id="rId34"/>
    <p:sldId id="443" r:id="rId35"/>
    <p:sldId id="439" r:id="rId36"/>
    <p:sldId id="440" r:id="rId37"/>
    <p:sldId id="441" r:id="rId38"/>
    <p:sldId id="442" r:id="rId39"/>
    <p:sldId id="444" r:id="rId40"/>
    <p:sldId id="446" r:id="rId41"/>
    <p:sldId id="447" r:id="rId42"/>
    <p:sldId id="449" r:id="rId43"/>
    <p:sldId id="448" r:id="rId44"/>
    <p:sldId id="450" r:id="rId45"/>
    <p:sldId id="500" r:id="rId46"/>
    <p:sldId id="501" r:id="rId47"/>
    <p:sldId id="502" r:id="rId48"/>
    <p:sldId id="503" r:id="rId49"/>
    <p:sldId id="451" r:id="rId50"/>
    <p:sldId id="452" r:id="rId51"/>
    <p:sldId id="453" r:id="rId52"/>
    <p:sldId id="475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96" r:id="rId61"/>
    <p:sldId id="497" r:id="rId62"/>
    <p:sldId id="454" r:id="rId63"/>
    <p:sldId id="455" r:id="rId64"/>
    <p:sldId id="476" r:id="rId65"/>
    <p:sldId id="477" r:id="rId66"/>
    <p:sldId id="478" r:id="rId67"/>
    <p:sldId id="479" r:id="rId68"/>
    <p:sldId id="459" r:id="rId69"/>
    <p:sldId id="456" r:id="rId70"/>
    <p:sldId id="457" r:id="rId71"/>
    <p:sldId id="460" r:id="rId72"/>
    <p:sldId id="461" r:id="rId73"/>
    <p:sldId id="458" r:id="rId74"/>
    <p:sldId id="510" r:id="rId75"/>
    <p:sldId id="507" r:id="rId76"/>
    <p:sldId id="512" r:id="rId77"/>
    <p:sldId id="508" r:id="rId78"/>
    <p:sldId id="509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524" r:id="rId91"/>
    <p:sldId id="525" r:id="rId92"/>
    <p:sldId id="526" r:id="rId93"/>
    <p:sldId id="462" r:id="rId94"/>
    <p:sldId id="463" r:id="rId95"/>
    <p:sldId id="464" r:id="rId96"/>
    <p:sldId id="495" r:id="rId97"/>
    <p:sldId id="465" r:id="rId98"/>
    <p:sldId id="488" r:id="rId99"/>
    <p:sldId id="489" r:id="rId100"/>
    <p:sldId id="466" r:id="rId101"/>
    <p:sldId id="506" r:id="rId10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CC00"/>
    <a:srgbClr val="FFFF99"/>
    <a:srgbClr val="008000"/>
    <a:srgbClr val="006600"/>
    <a:srgbClr val="5F5F5F"/>
    <a:srgbClr val="FF9933"/>
    <a:srgbClr val="FFFFCC"/>
    <a:srgbClr val="0066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4" autoAdjust="0"/>
    <p:restoredTop sz="85908" autoAdjust="0"/>
  </p:normalViewPr>
  <p:slideViewPr>
    <p:cSldViewPr>
      <p:cViewPr>
        <p:scale>
          <a:sx n="75" d="100"/>
          <a:sy n="75" d="100"/>
        </p:scale>
        <p:origin x="-1362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F0FD17F9-CDFB-4820-9AC5-CBD33B5A6951}" type="presOf" srcId="{26A1D03B-751B-41A3-96E5-31052CB26626}" destId="{4272A044-5589-43F6-A333-AF714A8F5098}" srcOrd="0" destOrd="2" presId="urn:microsoft.com/office/officeart/2005/8/layout/vList2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9036DA26-59D0-401E-BB37-11C0A6E1383C}" type="presOf" srcId="{CFB88568-EB91-461F-9D8A-736DC96B3483}" destId="{4272A044-5589-43F6-A333-AF714A8F5098}" srcOrd="0" destOrd="0" presId="urn:microsoft.com/office/officeart/2005/8/layout/vList2"/>
    <dgm:cxn modelId="{3E3EA911-0C36-4DB2-98FF-E7CD29690F7B}" type="presOf" srcId="{7531640F-AE69-47D1-A850-514A3F78F106}" destId="{4272A044-5589-43F6-A333-AF714A8F5098}" srcOrd="0" destOrd="1" presId="urn:microsoft.com/office/officeart/2005/8/layout/vList2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DF5CA950-7F74-4565-A399-5D1227467707}" type="presOf" srcId="{88C2084D-7819-4048-8437-4CA049ADACEC}" destId="{4D6944DF-6D0D-4256-8741-4853F87D3F4A}" srcOrd="0" destOrd="1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D70985A4-A199-4F66-BAD3-5968766E9B44}" type="presOf" srcId="{71D886CB-2F34-4273-918C-D98CA0926D97}" destId="{F595C314-25B2-4BB6-AA64-5E6C45A22BD9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08F1651C-E587-4CC5-984C-8911835052B3}" type="presOf" srcId="{E6A70E9D-CF4B-426C-9BCF-CA8162D30066}" destId="{B80A8188-1735-4826-9123-9489DE0E3C60}" srcOrd="0" destOrd="0" presId="urn:microsoft.com/office/officeart/2005/8/layout/vList2"/>
    <dgm:cxn modelId="{7C1247E9-58B5-4920-9D31-0C2DD472CF69}" type="presOf" srcId="{80D37C89-8B3A-4AE0-826C-8C9D3D8C289F}" destId="{4D6944DF-6D0D-4256-8741-4853F87D3F4A}" srcOrd="0" destOrd="0" presId="urn:microsoft.com/office/officeart/2005/8/layout/vList2"/>
    <dgm:cxn modelId="{8412A87C-F61B-4E90-8601-8C5F8A4F561D}" type="presOf" srcId="{68FBA2D6-7A73-48C9-B95B-57FE21347CB0}" destId="{795462B9-92F3-410B-90D5-BEF602159204}" srcOrd="0" destOrd="0" presId="urn:microsoft.com/office/officeart/2005/8/layout/vList2"/>
    <dgm:cxn modelId="{F826B8E4-DED4-41DF-85F1-74B7FF1B5D74}" type="presOf" srcId="{84E6347E-72EA-4EE9-87F1-3033972DA23B}" destId="{4272A044-5589-43F6-A333-AF714A8F5098}" srcOrd="0" destOrd="3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7A91E848-4AD6-4521-9A14-6EBB2371FC02}" type="presParOf" srcId="{795462B9-92F3-410B-90D5-BEF602159204}" destId="{F595C314-25B2-4BB6-AA64-5E6C45A22BD9}" srcOrd="0" destOrd="0" presId="urn:microsoft.com/office/officeart/2005/8/layout/vList2"/>
    <dgm:cxn modelId="{2C051C78-F842-44C8-8AD8-98D79B8F4811}" type="presParOf" srcId="{795462B9-92F3-410B-90D5-BEF602159204}" destId="{4272A044-5589-43F6-A333-AF714A8F5098}" srcOrd="1" destOrd="0" presId="urn:microsoft.com/office/officeart/2005/8/layout/vList2"/>
    <dgm:cxn modelId="{0FCCA884-8E80-4A28-B656-014F2C8DAF39}" type="presParOf" srcId="{795462B9-92F3-410B-90D5-BEF602159204}" destId="{B80A8188-1735-4826-9123-9489DE0E3C60}" srcOrd="2" destOrd="0" presId="urn:microsoft.com/office/officeart/2005/8/layout/vList2"/>
    <dgm:cxn modelId="{E93BDBA8-50F2-4441-B04C-3E4F24D75742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D6CFDA9-9D79-4F98-A3C5-D9C7D620EA96}" type="presOf" srcId="{84E6347E-72EA-4EE9-87F1-3033972DA23B}" destId="{4272A044-5589-43F6-A333-AF714A8F5098}" srcOrd="0" destOrd="3" presId="urn:microsoft.com/office/officeart/2005/8/layout/vList2"/>
    <dgm:cxn modelId="{BEE67E2A-3B21-4E6C-8BBF-A0C260050569}" type="presOf" srcId="{71D886CB-2F34-4273-918C-D98CA0926D97}" destId="{F595C314-25B2-4BB6-AA64-5E6C45A22BD9}" srcOrd="0" destOrd="0" presId="urn:microsoft.com/office/officeart/2005/8/layout/vList2"/>
    <dgm:cxn modelId="{2FE8D997-BC9F-4210-ACE7-44EC73543EEF}" type="presOf" srcId="{E6A70E9D-CF4B-426C-9BCF-CA8162D30066}" destId="{B80A8188-1735-4826-9123-9489DE0E3C60}" srcOrd="0" destOrd="0" presId="urn:microsoft.com/office/officeart/2005/8/layout/vList2"/>
    <dgm:cxn modelId="{5154166D-26E8-4752-8FFF-E6F0019E41DC}" type="presOf" srcId="{26A1D03B-751B-41A3-96E5-31052CB26626}" destId="{4272A044-5589-43F6-A333-AF714A8F5098}" srcOrd="0" destOrd="2" presId="urn:microsoft.com/office/officeart/2005/8/layout/vList2"/>
    <dgm:cxn modelId="{78D06079-D885-4088-8704-B0EA1E6A0B91}" type="presOf" srcId="{CFB88568-EB91-461F-9D8A-736DC96B3483}" destId="{4272A044-5589-43F6-A333-AF714A8F5098}" srcOrd="0" destOrd="0" presId="urn:microsoft.com/office/officeart/2005/8/layout/vList2"/>
    <dgm:cxn modelId="{1E8F5925-1C1E-40B1-BD1B-E9288FFED25F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487DC2C3-0582-4BA7-907A-5D897F1E0DE9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7B65ED39-3687-4CFF-A6C5-51C45E7DA9F6}" type="presOf" srcId="{7531640F-AE69-47D1-A850-514A3F78F106}" destId="{4272A044-5589-43F6-A333-AF714A8F5098}" srcOrd="0" destOrd="1" presId="urn:microsoft.com/office/officeart/2005/8/layout/vList2"/>
    <dgm:cxn modelId="{93033F79-7E58-47EC-89DA-A01686C3721D}" type="presOf" srcId="{68FBA2D6-7A73-48C9-B95B-57FE21347CB0}" destId="{795462B9-92F3-410B-90D5-BEF602159204}" srcOrd="0" destOrd="0" presId="urn:microsoft.com/office/officeart/2005/8/layout/vList2"/>
    <dgm:cxn modelId="{FB6B3D79-7F51-4660-B921-CFC8F868FD4D}" type="presParOf" srcId="{795462B9-92F3-410B-90D5-BEF602159204}" destId="{F595C314-25B2-4BB6-AA64-5E6C45A22BD9}" srcOrd="0" destOrd="0" presId="urn:microsoft.com/office/officeart/2005/8/layout/vList2"/>
    <dgm:cxn modelId="{1596CD7D-BD1C-4AAE-B7A8-7BFF62FFD59A}" type="presParOf" srcId="{795462B9-92F3-410B-90D5-BEF602159204}" destId="{4272A044-5589-43F6-A333-AF714A8F5098}" srcOrd="1" destOrd="0" presId="urn:microsoft.com/office/officeart/2005/8/layout/vList2"/>
    <dgm:cxn modelId="{B24D4B4E-7B9B-4AC7-BE54-80B82DBE8AF4}" type="presParOf" srcId="{795462B9-92F3-410B-90D5-BEF602159204}" destId="{B80A8188-1735-4826-9123-9489DE0E3C60}" srcOrd="2" destOrd="0" presId="urn:microsoft.com/office/officeart/2005/8/layout/vList2"/>
    <dgm:cxn modelId="{901D6B1E-AD81-4B31-B713-3B76662FF29E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C639E156-B340-41F4-B97C-0CA7511BEAAB}" type="presOf" srcId="{84E6347E-72EA-4EE9-87F1-3033972DA23B}" destId="{4272A044-5589-43F6-A333-AF714A8F5098}" srcOrd="0" destOrd="3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7D6E6E60-3F81-43E8-ACA5-9B8E4677A6BC}" type="presOf" srcId="{68FBA2D6-7A73-48C9-B95B-57FE21347CB0}" destId="{795462B9-92F3-410B-90D5-BEF602159204}" srcOrd="0" destOrd="0" presId="urn:microsoft.com/office/officeart/2005/8/layout/vList2"/>
    <dgm:cxn modelId="{C7F3C9DA-93C0-4329-891C-D31C89CD1C7A}" type="presOf" srcId="{88C2084D-7819-4048-8437-4CA049ADACEC}" destId="{4D6944DF-6D0D-4256-8741-4853F87D3F4A}" srcOrd="0" destOrd="1" presId="urn:microsoft.com/office/officeart/2005/8/layout/vList2"/>
    <dgm:cxn modelId="{4F05E0AD-9BF4-407A-887A-FB420FDD4D8B}" type="presOf" srcId="{E6A70E9D-CF4B-426C-9BCF-CA8162D30066}" destId="{B80A8188-1735-4826-9123-9489DE0E3C60}" srcOrd="0" destOrd="0" presId="urn:microsoft.com/office/officeart/2005/8/layout/vList2"/>
    <dgm:cxn modelId="{1EA4014D-4F16-48BE-BA35-DE3DBCB6B8A1}" type="presOf" srcId="{7531640F-AE69-47D1-A850-514A3F78F106}" destId="{4272A044-5589-43F6-A333-AF714A8F5098}" srcOrd="0" destOrd="1" presId="urn:microsoft.com/office/officeart/2005/8/layout/vList2"/>
    <dgm:cxn modelId="{8DE4C29B-BBC6-4339-AC4E-01884DAEB938}" type="presOf" srcId="{80D37C89-8B3A-4AE0-826C-8C9D3D8C289F}" destId="{4D6944DF-6D0D-4256-8741-4853F87D3F4A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11D16128-AADA-46CF-9208-1A9FE6329A9E}" type="presOf" srcId="{26A1D03B-751B-41A3-96E5-31052CB26626}" destId="{4272A044-5589-43F6-A333-AF714A8F5098}" srcOrd="0" destOrd="2" presId="urn:microsoft.com/office/officeart/2005/8/layout/vList2"/>
    <dgm:cxn modelId="{E676C4C9-2043-4A55-A6A8-9C78C38A01F2}" type="presOf" srcId="{71D886CB-2F34-4273-918C-D98CA0926D97}" destId="{F595C314-25B2-4BB6-AA64-5E6C45A22BD9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5E416805-D1FB-47BD-BFDC-B7D1A633EBEA}" type="presOf" srcId="{CFB88568-EB91-461F-9D8A-736DC96B3483}" destId="{4272A044-5589-43F6-A333-AF714A8F5098}" srcOrd="0" destOrd="0" presId="urn:microsoft.com/office/officeart/2005/8/layout/vList2"/>
    <dgm:cxn modelId="{4B1518A9-2571-43CA-91E4-A77112EA578C}" type="presParOf" srcId="{795462B9-92F3-410B-90D5-BEF602159204}" destId="{F595C314-25B2-4BB6-AA64-5E6C45A22BD9}" srcOrd="0" destOrd="0" presId="urn:microsoft.com/office/officeart/2005/8/layout/vList2"/>
    <dgm:cxn modelId="{A9C034CE-FE6C-4B40-944B-E50182B52633}" type="presParOf" srcId="{795462B9-92F3-410B-90D5-BEF602159204}" destId="{4272A044-5589-43F6-A333-AF714A8F5098}" srcOrd="1" destOrd="0" presId="urn:microsoft.com/office/officeart/2005/8/layout/vList2"/>
    <dgm:cxn modelId="{4CCFEF39-AC95-43AE-9846-AA70DC92714D}" type="presParOf" srcId="{795462B9-92F3-410B-90D5-BEF602159204}" destId="{B80A8188-1735-4826-9123-9489DE0E3C60}" srcOrd="2" destOrd="0" presId="urn:microsoft.com/office/officeart/2005/8/layout/vList2"/>
    <dgm:cxn modelId="{A269BF37-5125-4F2D-BAFE-E4D2CC54769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1338B272-38F8-40BE-99B9-3FFF00A0A868}" type="presOf" srcId="{84E6347E-72EA-4EE9-87F1-3033972DA23B}" destId="{4272A044-5589-43F6-A333-AF714A8F5098}" srcOrd="0" destOrd="3" presId="urn:microsoft.com/office/officeart/2005/8/layout/vList2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9559DC52-D694-4FB8-88AA-DD69B5C8E32A}" type="presOf" srcId="{88C2084D-7819-4048-8437-4CA049ADACEC}" destId="{4D6944DF-6D0D-4256-8741-4853F87D3F4A}" srcOrd="0" destOrd="1" presId="urn:microsoft.com/office/officeart/2005/8/layout/vList2"/>
    <dgm:cxn modelId="{E39ECF69-C563-40FF-AD8A-64A20866C4E9}" type="presOf" srcId="{7531640F-AE69-47D1-A850-514A3F78F106}" destId="{4272A044-5589-43F6-A333-AF714A8F5098}" srcOrd="0" destOrd="1" presId="urn:microsoft.com/office/officeart/2005/8/layout/vList2"/>
    <dgm:cxn modelId="{B7E299C1-5E0C-48CA-9AF0-45A56590F71C}" type="presOf" srcId="{CFB88568-EB91-461F-9D8A-736DC96B3483}" destId="{4272A044-5589-43F6-A333-AF714A8F5098}" srcOrd="0" destOrd="0" presId="urn:microsoft.com/office/officeart/2005/8/layout/vList2"/>
    <dgm:cxn modelId="{224587FA-E9E1-4084-B625-91EDCEDFB31C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220F362E-6023-42EA-B366-5A065DB6C97B}" type="presOf" srcId="{71D886CB-2F34-4273-918C-D98CA0926D97}" destId="{F595C314-25B2-4BB6-AA64-5E6C45A22BD9}" srcOrd="0" destOrd="0" presId="urn:microsoft.com/office/officeart/2005/8/layout/vList2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0C9BD8EE-D146-4733-8516-33E62EF7E3FB}" type="presOf" srcId="{E6A70E9D-CF4B-426C-9BCF-CA8162D30066}" destId="{B80A8188-1735-4826-9123-9489DE0E3C60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97CF5D2D-2869-48EB-8054-730502959D5B}" type="presOf" srcId="{26A1D03B-751B-41A3-96E5-31052CB26626}" destId="{4272A044-5589-43F6-A333-AF714A8F5098}" srcOrd="0" destOrd="2" presId="urn:microsoft.com/office/officeart/2005/8/layout/vList2"/>
    <dgm:cxn modelId="{5FD773AB-001F-4E75-A636-EB4B28F76A52}" type="presOf" srcId="{80D37C89-8B3A-4AE0-826C-8C9D3D8C289F}" destId="{4D6944DF-6D0D-4256-8741-4853F87D3F4A}" srcOrd="0" destOrd="0" presId="urn:microsoft.com/office/officeart/2005/8/layout/vList2"/>
    <dgm:cxn modelId="{72757A28-34E1-4090-B63A-C3766F2E1AA9}" type="presParOf" srcId="{795462B9-92F3-410B-90D5-BEF602159204}" destId="{F595C314-25B2-4BB6-AA64-5E6C45A22BD9}" srcOrd="0" destOrd="0" presId="urn:microsoft.com/office/officeart/2005/8/layout/vList2"/>
    <dgm:cxn modelId="{21E1D5CC-B572-431C-BD57-F4C17522B59A}" type="presParOf" srcId="{795462B9-92F3-410B-90D5-BEF602159204}" destId="{4272A044-5589-43F6-A333-AF714A8F5098}" srcOrd="1" destOrd="0" presId="urn:microsoft.com/office/officeart/2005/8/layout/vList2"/>
    <dgm:cxn modelId="{3844E020-19C1-44E1-8D3F-FE8EB96ACD07}" type="presParOf" srcId="{795462B9-92F3-410B-90D5-BEF602159204}" destId="{B80A8188-1735-4826-9123-9489DE0E3C60}" srcOrd="2" destOrd="0" presId="urn:microsoft.com/office/officeart/2005/8/layout/vList2"/>
    <dgm:cxn modelId="{104DB14D-257F-486D-84F1-3FF71495C823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70C35318-82FD-40B9-8FE6-78A1A60D1086}" type="presOf" srcId="{E6A70E9D-CF4B-426C-9BCF-CA8162D30066}" destId="{B80A8188-1735-4826-9123-9489DE0E3C60}" srcOrd="0" destOrd="0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22149212-F8D3-49A0-BE66-5752A7A13B6D}" type="presOf" srcId="{71D886CB-2F34-4273-918C-D98CA0926D97}" destId="{F595C314-25B2-4BB6-AA64-5E6C45A22BD9}" srcOrd="0" destOrd="0" presId="urn:microsoft.com/office/officeart/2005/8/layout/vList2"/>
    <dgm:cxn modelId="{F62071BE-31CA-464D-8C29-3901E50C91D6}" type="presOf" srcId="{7531640F-AE69-47D1-A850-514A3F78F106}" destId="{4272A044-5589-43F6-A333-AF714A8F5098}" srcOrd="0" destOrd="1" presId="urn:microsoft.com/office/officeart/2005/8/layout/vList2"/>
    <dgm:cxn modelId="{61872EAD-9AFC-4119-A823-43679E056328}" type="presOf" srcId="{88C2084D-7819-4048-8437-4CA049ADACEC}" destId="{4D6944DF-6D0D-4256-8741-4853F87D3F4A}" srcOrd="0" destOrd="1" presId="urn:microsoft.com/office/officeart/2005/8/layout/vList2"/>
    <dgm:cxn modelId="{53291E1B-9AD9-477C-A638-7D89CC7C6CE2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D7FF10E-7569-4461-9F16-AD3322E9F237}" type="presOf" srcId="{CFB88568-EB91-461F-9D8A-736DC96B3483}" destId="{4272A044-5589-43F6-A333-AF714A8F5098}" srcOrd="0" destOrd="0" presId="urn:microsoft.com/office/officeart/2005/8/layout/vList2"/>
    <dgm:cxn modelId="{3E4BD2AF-23CC-46B3-B25B-A6D44DCADC62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EAE7251B-E68A-4018-9EA4-6A21FF56B795}" type="presOf" srcId="{26A1D03B-751B-41A3-96E5-31052CB26626}" destId="{4272A044-5589-43F6-A333-AF714A8F5098}" srcOrd="0" destOrd="2" presId="urn:microsoft.com/office/officeart/2005/8/layout/vList2"/>
    <dgm:cxn modelId="{58B55B1F-681D-4DB3-A075-190EA6E03178}" type="presOf" srcId="{84E6347E-72EA-4EE9-87F1-3033972DA23B}" destId="{4272A044-5589-43F6-A333-AF714A8F5098}" srcOrd="0" destOrd="3" presId="urn:microsoft.com/office/officeart/2005/8/layout/vList2"/>
    <dgm:cxn modelId="{55D78F2F-F7BB-457B-8195-F5500D26BCC4}" type="presParOf" srcId="{795462B9-92F3-410B-90D5-BEF602159204}" destId="{F595C314-25B2-4BB6-AA64-5E6C45A22BD9}" srcOrd="0" destOrd="0" presId="urn:microsoft.com/office/officeart/2005/8/layout/vList2"/>
    <dgm:cxn modelId="{07981CEE-E447-4041-8F55-B9FBFBEE67AE}" type="presParOf" srcId="{795462B9-92F3-410B-90D5-BEF602159204}" destId="{4272A044-5589-43F6-A333-AF714A8F5098}" srcOrd="1" destOrd="0" presId="urn:microsoft.com/office/officeart/2005/8/layout/vList2"/>
    <dgm:cxn modelId="{DFC4B429-A534-46F7-A4FE-FC6735633A7D}" type="presParOf" srcId="{795462B9-92F3-410B-90D5-BEF602159204}" destId="{B80A8188-1735-4826-9123-9489DE0E3C60}" srcOrd="2" destOrd="0" presId="urn:microsoft.com/office/officeart/2005/8/layout/vList2"/>
    <dgm:cxn modelId="{FA490D47-EC2A-40AC-B790-D1015A6CE9AB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XAML UI</a:t>
          </a:r>
          <a:endParaRPr lang="zh-TW" dirty="0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E33AAC27-F3AD-4230-86A8-0C5D70981223}" type="presOf" srcId="{7531640F-AE69-47D1-A850-514A3F78F106}" destId="{4272A044-5589-43F6-A333-AF714A8F5098}" srcOrd="0" destOrd="1" presId="urn:microsoft.com/office/officeart/2005/8/layout/vList2"/>
    <dgm:cxn modelId="{BD5EEC97-EB4F-4E0C-97CC-7D685645EE33}" type="presOf" srcId="{80D37C89-8B3A-4AE0-826C-8C9D3D8C289F}" destId="{4D6944DF-6D0D-4256-8741-4853F87D3F4A}" srcOrd="0" destOrd="0" presId="urn:microsoft.com/office/officeart/2005/8/layout/vList2"/>
    <dgm:cxn modelId="{B1FCABF5-EFD7-4A8B-A2D6-E66BDCABAEA0}" type="presOf" srcId="{68FBA2D6-7A73-48C9-B95B-57FE21347CB0}" destId="{795462B9-92F3-410B-90D5-BEF602159204}" srcOrd="0" destOrd="0" presId="urn:microsoft.com/office/officeart/2005/8/layout/vList2"/>
    <dgm:cxn modelId="{B3826057-AB3B-4462-9DE8-BFE9FA5AB85E}" type="presOf" srcId="{E6A70E9D-CF4B-426C-9BCF-CA8162D30066}" destId="{B80A8188-1735-4826-9123-9489DE0E3C60}" srcOrd="0" destOrd="0" presId="urn:microsoft.com/office/officeart/2005/8/layout/vList2"/>
    <dgm:cxn modelId="{3898F605-A810-4A01-9E66-25DD835AC3BC}" type="presOf" srcId="{26A1D03B-751B-41A3-96E5-31052CB26626}" destId="{4272A044-5589-43F6-A333-AF714A8F5098}" srcOrd="0" destOrd="2" presId="urn:microsoft.com/office/officeart/2005/8/layout/vList2"/>
    <dgm:cxn modelId="{6CE4ABB7-E1A3-48ED-91F2-E9767CFDFAEF}" type="presOf" srcId="{84E6347E-72EA-4EE9-87F1-3033972DA23B}" destId="{4272A044-5589-43F6-A333-AF714A8F5098}" srcOrd="0" destOrd="3" presId="urn:microsoft.com/office/officeart/2005/8/layout/vList2"/>
    <dgm:cxn modelId="{9ECA9F41-AB5E-4A06-BB62-E2D39E630DDD}" type="presOf" srcId="{71D886CB-2F34-4273-918C-D98CA0926D97}" destId="{F595C314-25B2-4BB6-AA64-5E6C45A22BD9}" srcOrd="0" destOrd="0" presId="urn:microsoft.com/office/officeart/2005/8/layout/vList2"/>
    <dgm:cxn modelId="{97BEE444-817B-4A5A-BE54-49474DDB85DA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4ECDDA92-D960-473F-9C83-EDCDC0918D6B}" type="presOf" srcId="{CFB88568-EB91-461F-9D8A-736DC96B3483}" destId="{4272A044-5589-43F6-A333-AF714A8F5098}" srcOrd="0" destOrd="0" presId="urn:microsoft.com/office/officeart/2005/8/layout/vList2"/>
    <dgm:cxn modelId="{E6DC9E0A-4302-48E9-9ACA-31ABAB3800BC}" type="presParOf" srcId="{795462B9-92F3-410B-90D5-BEF602159204}" destId="{F595C314-25B2-4BB6-AA64-5E6C45A22BD9}" srcOrd="0" destOrd="0" presId="urn:microsoft.com/office/officeart/2005/8/layout/vList2"/>
    <dgm:cxn modelId="{CBE881EF-67B4-419D-9DAC-1D641CCFE080}" type="presParOf" srcId="{795462B9-92F3-410B-90D5-BEF602159204}" destId="{4272A044-5589-43F6-A333-AF714A8F5098}" srcOrd="1" destOrd="0" presId="urn:microsoft.com/office/officeart/2005/8/layout/vList2"/>
    <dgm:cxn modelId="{9B561B6E-9289-44F5-95E7-043B04673ADD}" type="presParOf" srcId="{795462B9-92F3-410B-90D5-BEF602159204}" destId="{B80A8188-1735-4826-9123-9489DE0E3C60}" srcOrd="2" destOrd="0" presId="urn:microsoft.com/office/officeart/2005/8/layout/vList2"/>
    <dgm:cxn modelId="{5E36CC87-860C-4147-AA08-3BA971FA49F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4B2E47A0-DA09-4970-A1EF-4E35016CEE5C}" type="datetimeFigureOut">
              <a:rPr lang="zh-TW" altLang="en-US"/>
              <a:pPr>
                <a:defRPr/>
              </a:pPr>
              <a:t>2016/11/23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E19D9337-5F91-4295-96A8-2E6318103E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4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im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3888" y="5954713"/>
            <a:ext cx="79216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248025" y="6492875"/>
            <a:ext cx="2619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itchFamily="34" charset="-120"/>
              </a:rPr>
              <a:t>President Information Corp Copyright 2010.</a:t>
            </a:r>
          </a:p>
        </p:txBody>
      </p:sp>
      <p:pic>
        <p:nvPicPr>
          <p:cNvPr id="6" name="Picture 14" descr="PIC"/>
          <p:cNvPicPr>
            <a:picLocks noChangeAspect="1" noChangeArrowheads="1"/>
          </p:cNvPicPr>
          <p:nvPr userDrawn="1"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555875" y="430213"/>
            <a:ext cx="1152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PIC_0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838" y="430213"/>
            <a:ext cx="259238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PIC_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838" y="2000250"/>
            <a:ext cx="12763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PIC_0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813" y="298450"/>
            <a:ext cx="508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IC_0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7725" y="488950"/>
            <a:ext cx="366713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D2B2-C872-459E-819C-9895F2B789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601B3-5F53-4E72-982A-E45D4EA8B5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E4D1-8DF9-4DAE-A5FC-9335541E985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5880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C856-0C49-473D-A65A-F5A4E20149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76200"/>
            <a:ext cx="8734425" cy="533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836613"/>
            <a:ext cx="8135937" cy="547211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12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B973-6C1C-4300-B7F5-347D732B54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4EE51-B9DB-4A77-BBED-504BAFB7F6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BDA89-7FD1-4027-8CB6-4B59ED4841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5F85C-3420-4021-825A-8F1C50ABA0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C4E31-3A2A-4487-ACE6-11E5C9EC77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1E485-C766-4631-9282-0BF30241D2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C9642-706F-4CE6-AB94-F42F48D039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3851A-FD9F-4AFB-82C8-3F606DA472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fld id="{20A98567-51A8-40B1-8E2C-8CF0382648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4103" name="Picture 8" descr="TIM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7950" y="6199188"/>
            <a:ext cx="619125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PIC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7088" y="6437313"/>
            <a:ext cx="738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1539875" y="6569075"/>
            <a:ext cx="40401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>
                <a:solidFill>
                  <a:srgbClr val="4F709D"/>
                </a:solidFill>
                <a:ea typeface="微軟正黑體" pitchFamily="34" charset="-120"/>
              </a:rPr>
              <a:t>President Information Corp Copyright 2011. All Rights Reserved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8837613" y="6597650"/>
            <a:ext cx="215900" cy="179388"/>
          </a:xfrm>
          <a:prstGeom prst="rect">
            <a:avLst/>
          </a:prstGeom>
          <a:solidFill>
            <a:srgbClr val="4F70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微軟正黑體" pitchFamily="34" charset="-12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769350" y="6564313"/>
            <a:ext cx="3397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fld id="{9AAABF73-33EF-429E-A3E3-BED826AB14D9}" type="slidenum">
              <a:rPr lang="en-US" altLang="zh-TW" sz="1000" b="1">
                <a:solidFill>
                  <a:schemeClr val="bg1"/>
                </a:solidFill>
                <a:ea typeface="微軟正黑體" pitchFamily="34" charset="-120"/>
              </a:rPr>
              <a:pPr algn="ctr" eaLnBrk="0" hangingPunct="0">
                <a:defRPr/>
              </a:pPr>
              <a:t>‹#›</a:t>
            </a:fld>
            <a:endParaRPr lang="en-US" altLang="zh-TW" sz="1000" b="1" dirty="0">
              <a:solidFill>
                <a:schemeClr val="bg1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微軟正黑體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4.xml"/><Relationship Id="rId5" Type="http://schemas.openxmlformats.org/officeDocument/2006/relationships/slide" Target="slide8.xml"/><Relationship Id="rId4" Type="http://schemas.openxmlformats.org/officeDocument/2006/relationships/slide" Target="slide20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 bwMode="auto">
          <a:xfrm>
            <a:off x="698500" y="0"/>
            <a:ext cx="8229600" cy="6207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b="1" smtClean="0">
                <a:latin typeface="微軟正黑體" pitchFamily="34" charset="-120"/>
                <a:ea typeface="微軟正黑體" pitchFamily="34" charset="-120"/>
              </a:rPr>
              <a:t>系統範圍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720"/>
            <a:ext cx="8767762" cy="569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6683" r="1061" b="6715"/>
          <a:stretch/>
        </p:blipFill>
        <p:spPr bwMode="auto">
          <a:xfrm>
            <a:off x="107504" y="620688"/>
            <a:ext cx="895110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16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共用元件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ChilkatDotNet45</a:t>
            </a:r>
          </a:p>
          <a:p>
            <a:r>
              <a:rPr lang="en-US" altLang="zh-TW" sz="2400" dirty="0" err="1" smtClean="0"/>
              <a:t>ClosedXML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Newtonsoft.Json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NLog</a:t>
            </a:r>
            <a:endParaRPr lang="en-US" altLang="zh-TW" sz="2400" dirty="0" smtClean="0"/>
          </a:p>
          <a:p>
            <a:r>
              <a:rPr lang="en-US" altLang="zh-TW" sz="2400" dirty="0" smtClean="0"/>
              <a:t>NPOI</a:t>
            </a:r>
          </a:p>
          <a:p>
            <a:r>
              <a:rPr lang="en-US" altLang="zh-TW" sz="2400" dirty="0" err="1" smtClean="0"/>
              <a:t>PIC.Common.Utils.Logger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PIC.Common.Utils.Logger.FileLogger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PIC.Data.ORM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PIC.Security</a:t>
            </a:r>
            <a:endParaRPr lang="en-US" altLang="zh-TW" sz="2400" dirty="0" smtClean="0"/>
          </a:p>
          <a:p>
            <a:r>
              <a:rPr lang="en-US" altLang="zh-TW" sz="2400" dirty="0" err="1"/>
              <a:t>PIC.Web.Client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8500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挑戰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/>
              <a:t>VB </a:t>
            </a:r>
            <a:r>
              <a:rPr lang="zh-TW" altLang="en-US" dirty="0"/>
              <a:t>過渡至 </a:t>
            </a:r>
            <a:r>
              <a:rPr lang="en-US" altLang="zh-TW" dirty="0"/>
              <a:t>.NET</a:t>
            </a:r>
            <a:endParaRPr lang="en-US" altLang="zh-TW" dirty="0" smtClean="0"/>
          </a:p>
          <a:p>
            <a:r>
              <a:rPr lang="en-US" altLang="zh-TW" dirty="0" smtClean="0"/>
              <a:t>WPF</a:t>
            </a:r>
          </a:p>
          <a:p>
            <a:r>
              <a:rPr lang="en-US" altLang="zh-TW" dirty="0" smtClean="0"/>
              <a:t>PIC Framework </a:t>
            </a:r>
            <a:r>
              <a:rPr lang="zh-TW" altLang="en-US" dirty="0" smtClean="0"/>
              <a:t>運用</a:t>
            </a:r>
            <a:endParaRPr lang="en-US" altLang="zh-TW" dirty="0" smtClean="0"/>
          </a:p>
          <a:p>
            <a:r>
              <a:rPr lang="en-US" altLang="zh-TW" dirty="0" smtClean="0"/>
              <a:t>OO </a:t>
            </a:r>
            <a:r>
              <a:rPr lang="zh-TW" altLang="en-US" dirty="0" smtClean="0"/>
              <a:t>程式開發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81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3620" b="6573"/>
          <a:stretch/>
        </p:blipFill>
        <p:spPr bwMode="auto">
          <a:xfrm>
            <a:off x="179512" y="620687"/>
            <a:ext cx="8856984" cy="519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1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3760" r="653" b="6854"/>
          <a:stretch/>
        </p:blipFill>
        <p:spPr bwMode="auto">
          <a:xfrm>
            <a:off x="35496" y="620688"/>
            <a:ext cx="9048159" cy="53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3620" r="653" b="7133"/>
          <a:stretch/>
        </p:blipFill>
        <p:spPr bwMode="auto">
          <a:xfrm>
            <a:off x="96187" y="620688"/>
            <a:ext cx="8926317" cy="524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9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3620" r="735" b="10335"/>
          <a:stretch/>
        </p:blipFill>
        <p:spPr bwMode="auto">
          <a:xfrm>
            <a:off x="35943" y="620688"/>
            <a:ext cx="904213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5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3759" r="1306" b="7411"/>
          <a:stretch/>
        </p:blipFill>
        <p:spPr bwMode="auto">
          <a:xfrm>
            <a:off x="107505" y="620689"/>
            <a:ext cx="8856984" cy="52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9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35013"/>
            <a:ext cx="878046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4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6624" cy="400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9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建議開發順序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因為頁面所有的 </a:t>
            </a:r>
            <a:r>
              <a:rPr lang="en-US" altLang="zh-TW" dirty="0" smtClean="0"/>
              <a:t>Binding </a:t>
            </a:r>
            <a:r>
              <a:rPr lang="zh-TW" altLang="en-US" dirty="0" smtClean="0"/>
              <a:t>都與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息息相關，而</a:t>
            </a:r>
            <a:r>
              <a:rPr lang="en-US" altLang="zh-TW" dirty="0" smtClean="0"/>
              <a:t>UI </a:t>
            </a:r>
            <a:r>
              <a:rPr lang="zh-TW" altLang="en-US" dirty="0" smtClean="0"/>
              <a:t>無法存取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，因此需先撰寫 </a:t>
            </a:r>
            <a:r>
              <a:rPr lang="en-US" altLang="zh-TW" dirty="0" smtClean="0"/>
              <a:t>WEB API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開始設計頁</a:t>
            </a:r>
            <a:r>
              <a:rPr lang="zh-TW" altLang="en-US" dirty="0" smtClean="0"/>
              <a:t>面，將頁面上的欄位與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06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354162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21882"/>
          </a:xfrm>
        </p:spPr>
        <p:txBody>
          <a:bodyPr/>
          <a:lstStyle/>
          <a:p>
            <a:r>
              <a:rPr lang="zh-TW" altLang="en-US" dirty="0" smtClean="0"/>
              <a:t>先要有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，因為 </a:t>
            </a:r>
            <a:r>
              <a:rPr lang="en-US" altLang="zh-TW" dirty="0" smtClean="0"/>
              <a:t>DAO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都要用到</a:t>
            </a:r>
            <a:endParaRPr lang="en-US" altLang="zh-TW" dirty="0" smtClean="0"/>
          </a:p>
          <a:p>
            <a:r>
              <a:rPr lang="zh-TW" altLang="en-US" dirty="0"/>
              <a:t>依照</a:t>
            </a:r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的語法</a:t>
            </a:r>
            <a:r>
              <a:rPr lang="en-US" altLang="zh-TW" dirty="0" smtClean="0"/>
              <a:t>(CRUD)</a:t>
            </a:r>
            <a:r>
              <a:rPr lang="zh-TW" altLang="en-US" dirty="0" smtClean="0"/>
              <a:t>，開發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中決定如何存取 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Controller </a:t>
            </a:r>
            <a:r>
              <a:rPr lang="zh-TW" altLang="en-US" dirty="0" smtClean="0"/>
              <a:t>中撰寫業務邏輯與如何存取 </a:t>
            </a:r>
            <a:r>
              <a:rPr lang="en-US" altLang="zh-TW" dirty="0" smtClean="0"/>
              <a:t>Service</a:t>
            </a:r>
          </a:p>
          <a:p>
            <a:pPr lvl="1"/>
            <a:r>
              <a:rPr lang="en-US" altLang="zh-TW" dirty="0" smtClean="0"/>
              <a:t>Business Logic </a:t>
            </a:r>
            <a:r>
              <a:rPr lang="zh-TW" altLang="en-US" dirty="0" smtClean="0"/>
              <a:t>與資料檢核條件寫在這裡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431800" y="5264150"/>
            <a:ext cx="8280400" cy="5762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.Net Framework 4.5</a:t>
            </a:r>
          </a:p>
        </p:txBody>
      </p:sp>
      <p:sp>
        <p:nvSpPr>
          <p:cNvPr id="4099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31800" y="4687888"/>
            <a:ext cx="8280400" cy="57626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Entity Framework 5 </a:t>
            </a:r>
            <a:r>
              <a:rPr lang="en-US" altLang="zh-TW" sz="2000" b="1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O/R Mapping Framework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0" name="Rectangle 8"/>
          <p:cNvSpPr>
            <a:spLocks noChangeArrowheads="1"/>
          </p:cNvSpPr>
          <p:nvPr/>
        </p:nvSpPr>
        <p:spPr bwMode="auto">
          <a:xfrm>
            <a:off x="431800" y="2852738"/>
            <a:ext cx="8280400" cy="17287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Business Layer</a:t>
            </a:r>
          </a:p>
        </p:txBody>
      </p:sp>
      <p:sp>
        <p:nvSpPr>
          <p:cNvPr id="4101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1800" y="3284538"/>
            <a:ext cx="1547813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ELMAH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非預期錯誤搜集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NLog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記錄日誌</a:t>
            </a:r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訊息</a:t>
            </a:r>
          </a:p>
        </p:txBody>
      </p:sp>
      <p:sp>
        <p:nvSpPr>
          <p:cNvPr id="4102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924300" y="3284538"/>
            <a:ext cx="17748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.Net Framework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公用程式庫</a:t>
            </a:r>
          </a:p>
        </p:txBody>
      </p:sp>
      <p:sp>
        <p:nvSpPr>
          <p:cNvPr id="4103" name="Rectangle 1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99125" y="3284538"/>
            <a:ext cx="143827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Windows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工作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排程器</a:t>
            </a:r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7127875" y="3284538"/>
            <a:ext cx="15843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MD5,SHA1,AES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資料加解密演算法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5" name="Rectangle 18"/>
          <p:cNvSpPr>
            <a:spLocks noChangeArrowheads="1"/>
          </p:cNvSpPr>
          <p:nvPr/>
        </p:nvSpPr>
        <p:spPr bwMode="auto">
          <a:xfrm>
            <a:off x="431800" y="1196975"/>
            <a:ext cx="8280400" cy="16557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User Interface</a:t>
            </a:r>
            <a:r>
              <a:rPr lang="zh-TW" altLang="en-US" sz="20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6" name="Rectangle 1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31800" y="1628775"/>
            <a:ext cx="1368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ASP.net(C#)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模式</a:t>
            </a:r>
          </a:p>
        </p:txBody>
      </p:sp>
      <p:sp>
        <p:nvSpPr>
          <p:cNvPr id="4107" name="Rectangle 20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800225" y="1628775"/>
            <a:ext cx="1295400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HTML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Razor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頁面</a:t>
            </a:r>
          </a:p>
        </p:txBody>
      </p:sp>
      <p:sp>
        <p:nvSpPr>
          <p:cNvPr id="410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51500" y="1628775"/>
            <a:ext cx="147637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 AJAX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前端 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非同步技術</a:t>
            </a:r>
          </a:p>
        </p:txBody>
      </p:sp>
      <p:sp>
        <p:nvSpPr>
          <p:cNvPr id="4109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27875" y="1628775"/>
            <a:ext cx="1576388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Crystal Report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報表工具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0" name="Rectangle 28"/>
          <p:cNvSpPr>
            <a:spLocks noChangeArrowheads="1"/>
          </p:cNvSpPr>
          <p:nvPr/>
        </p:nvSpPr>
        <p:spPr bwMode="auto">
          <a:xfrm>
            <a:off x="431800" y="5319713"/>
            <a:ext cx="8280400" cy="5556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1" name="Rectangle 3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979613" y="3284538"/>
            <a:ext cx="1944687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Web API</a:t>
            </a: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(RESTful Webservice)</a:t>
            </a:r>
          </a:p>
        </p:txBody>
      </p:sp>
      <p:sp>
        <p:nvSpPr>
          <p:cNvPr id="4112" name="Rectangle 25"/>
          <p:cNvSpPr>
            <a:spLocks noChangeArrowheads="1"/>
          </p:cNvSpPr>
          <p:nvPr/>
        </p:nvSpPr>
        <p:spPr bwMode="auto">
          <a:xfrm>
            <a:off x="431800" y="2852738"/>
            <a:ext cx="8280400" cy="1284287"/>
          </a:xfrm>
          <a:prstGeom prst="rect">
            <a:avLst/>
          </a:prstGeom>
          <a:noFill/>
          <a:ln w="762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3" name="Rectangle 32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097213" y="1628775"/>
            <a:ext cx="1114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畫面互動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4" name="Rectangle 4"/>
          <p:cNvSpPr>
            <a:spLocks noChangeArrowheads="1"/>
          </p:cNvSpPr>
          <p:nvPr/>
        </p:nvSpPr>
        <p:spPr bwMode="auto">
          <a:xfrm>
            <a:off x="179388" y="3016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軟體架構</a:t>
            </a:r>
          </a:p>
        </p:txBody>
      </p:sp>
      <p:sp>
        <p:nvSpPr>
          <p:cNvPr id="4115" name="Rectangle 4"/>
          <p:cNvSpPr>
            <a:spLocks noChangeArrowheads="1"/>
          </p:cNvSpPr>
          <p:nvPr/>
        </p:nvSpPr>
        <p:spPr bwMode="auto">
          <a:xfrm>
            <a:off x="414338" y="4184650"/>
            <a:ext cx="8297862" cy="5032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Data Access Object Layer</a:t>
            </a:r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431800" y="4192588"/>
            <a:ext cx="8280400" cy="1071562"/>
          </a:xfrm>
          <a:prstGeom prst="rect">
            <a:avLst/>
          </a:prstGeom>
          <a:noFill/>
          <a:ln w="762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7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211638" y="1628775"/>
            <a:ext cx="1439862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.Net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多國語言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資源檔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8" name="Rectangle 24"/>
          <p:cNvSpPr>
            <a:spLocks noChangeArrowheads="1"/>
          </p:cNvSpPr>
          <p:nvPr/>
        </p:nvSpPr>
        <p:spPr bwMode="auto">
          <a:xfrm>
            <a:off x="431800" y="1196975"/>
            <a:ext cx="8280400" cy="1584325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492896"/>
            <a:ext cx="8229600" cy="36618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依照使用的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，分別定義 </a:t>
            </a:r>
            <a:r>
              <a:rPr lang="en-US" altLang="zh-TW" dirty="0" smtClean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zh-TW" altLang="en-US" dirty="0" smtClean="0"/>
              <a:t>撰寫 </a:t>
            </a:r>
            <a:r>
              <a:rPr lang="en-US" altLang="zh-TW" dirty="0" smtClean="0"/>
              <a:t>CRUD Script </a:t>
            </a:r>
            <a:r>
              <a:rPr lang="zh-TW" altLang="en-US" dirty="0" smtClean="0"/>
              <a:t>的</a:t>
            </a:r>
            <a:r>
              <a:rPr lang="en-US" altLang="zh-TW" dirty="0"/>
              <a:t>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決定如何存取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決定商業邏輯，撰寫 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，決定如何存取 </a:t>
            </a:r>
            <a:r>
              <a:rPr lang="en-US" altLang="zh-TW" dirty="0" smtClean="0"/>
              <a:t>Service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88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348880"/>
            <a:ext cx="8229600" cy="3805858"/>
          </a:xfrm>
        </p:spPr>
        <p:txBody>
          <a:bodyPr/>
          <a:lstStyle/>
          <a:p>
            <a:r>
              <a:rPr lang="zh-TW" altLang="en-US" dirty="0" smtClean="0"/>
              <a:t>進行頁面設計，將頁面欄位與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</a:p>
          <a:p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r>
              <a:rPr lang="zh-TW" altLang="en-US" dirty="0"/>
              <a:t>檢核邏輯寫在頁面</a:t>
            </a:r>
            <a:r>
              <a:rPr lang="zh-TW" altLang="en-US" dirty="0" smtClean="0"/>
              <a:t>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8953"/>
            <a:ext cx="7056784" cy="53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8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4168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0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52073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518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43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對應至 </a:t>
            </a:r>
            <a:r>
              <a:rPr lang="en-US" altLang="zh-TW" dirty="0"/>
              <a:t>Table </a:t>
            </a:r>
            <a:r>
              <a:rPr lang="zh-TW" altLang="en-US" dirty="0"/>
              <a:t>的每一個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2"/>
            <a:r>
              <a:rPr lang="zh-TW" altLang="en-US" dirty="0"/>
              <a:t>需完全</a:t>
            </a:r>
            <a:r>
              <a:rPr lang="zh-TW" altLang="en-US" dirty="0" smtClean="0"/>
              <a:t>符合：欄位</a:t>
            </a:r>
            <a:r>
              <a:rPr lang="zh-TW" altLang="en-US" dirty="0"/>
              <a:t>名稱，型別，長度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針對頁面需要存取但是不</a:t>
            </a:r>
            <a:r>
              <a:rPr lang="zh-TW" altLang="en-US" dirty="0" smtClean="0"/>
              <a:t>存在的</a:t>
            </a:r>
            <a:r>
              <a:rPr lang="zh-TW" altLang="en-US" dirty="0"/>
              <a:t>欄位進行定義，譬如</a:t>
            </a:r>
            <a:r>
              <a:rPr lang="zh-TW" altLang="en-US" dirty="0" smtClean="0"/>
              <a:t>：</a:t>
            </a:r>
            <a:r>
              <a:rPr lang="en-US" altLang="zh-TW" dirty="0" err="1"/>
              <a:t>sale_order_scope_type_name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35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Model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7236"/>
            <a:ext cx="9144000" cy="216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94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table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3816424" cy="43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「名稱，型別，長度，欄位個數」需與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一致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0091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UI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449"/>
            <a:ext cx="4058013" cy="439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會用到，但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沒用到的，需在這裡定義，但不要重複定義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98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36" name="Group 580"/>
          <p:cNvGraphicFramePr>
            <a:graphicFrameLocks noGrp="1"/>
          </p:cNvGraphicFramePr>
          <p:nvPr>
            <p:ph idx="1"/>
          </p:nvPr>
        </p:nvGraphicFramePr>
        <p:xfrm>
          <a:off x="250825" y="692150"/>
          <a:ext cx="8640763" cy="5807070"/>
        </p:xfrm>
        <a:graphic>
          <a:graphicData uri="http://schemas.openxmlformats.org/drawingml/2006/table">
            <a:tbl>
              <a:tblPr/>
              <a:tblGrid>
                <a:gridCol w="3653567"/>
                <a:gridCol w="2555980"/>
                <a:gridCol w="2431216"/>
              </a:tblGrid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 2012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Version: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UML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設計工具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Enterprise Architect</a:t>
                      </a:r>
                      <a:endParaRPr kumimoji="1" lang="en-US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8.0.864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程式碼測試工具</a:t>
                      </a:r>
                      <a:endParaRPr kumimoji="1" lang="zh-TW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效能測試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報表工具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Crystal Report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3.7.1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瀏覽器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Internet Explore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IIS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7.5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Microsoft 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SQLServer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非預期錯誤蒐集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ELMAH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1.2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系統日誌</a:t>
                      </a: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訊息蒐集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NLog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2.0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5.0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1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WebService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 API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資料加解密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MD5, SHA1,AES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10" name="Rectangle 4"/>
          <p:cNvSpPr>
            <a:spLocks noChangeArrowheads="1"/>
          </p:cNvSpPr>
          <p:nvPr/>
        </p:nvSpPr>
        <p:spPr bwMode="auto">
          <a:xfrm>
            <a:off x="179388" y="30163"/>
            <a:ext cx="3671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開發環境需求與建置</a:t>
            </a:r>
          </a:p>
        </p:txBody>
      </p:sp>
    </p:spTree>
    <p:extLst>
      <p:ext uri="{BB962C8B-B14F-4D97-AF65-F5344CB8AC3E}">
        <p14:creationId xmlns:p14="http://schemas.microsoft.com/office/powerpoint/2010/main" val="37163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04910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~1\AppData\Local\Temp\SNAGHTML6e993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" y="764704"/>
            <a:ext cx="8496944" cy="52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7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Script </a:t>
            </a:r>
            <a:r>
              <a:rPr lang="zh-TW" altLang="en-US" dirty="0" smtClean="0"/>
              <a:t>實作處</a:t>
            </a:r>
            <a:endParaRPr lang="en-US" altLang="zh-TW" dirty="0" smtClean="0"/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7"/>
            <a:ext cx="7560840" cy="349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82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2479565" cy="514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雲朵形圖說文字 4"/>
          <p:cNvSpPr/>
          <p:nvPr/>
        </p:nvSpPr>
        <p:spPr>
          <a:xfrm>
            <a:off x="4644008" y="2060848"/>
            <a:ext cx="2520280" cy="259228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「功能不同，條件不同，參數不同」須分開實作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381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API </a:t>
            </a:r>
            <a:r>
              <a:rPr lang="en-US" altLang="zh-TW" dirty="0" smtClean="0"/>
              <a:t>– DAO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By Service </a:t>
            </a:r>
            <a:r>
              <a:rPr lang="zh-TW" altLang="en-US" dirty="0" smtClean="0"/>
              <a:t>參照的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，依照程式代號撰寫在同一檔案內</a:t>
            </a:r>
            <a:r>
              <a:rPr lang="en-US" altLang="zh-TW" dirty="0" smtClean="0"/>
              <a:t>(ex:OMM060QueryItemMDao.cs)</a:t>
            </a:r>
          </a:p>
          <a:p>
            <a:r>
              <a:rPr lang="zh-TW" altLang="en-US" dirty="0" smtClean="0"/>
              <a:t>對於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物件操作的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，先去找是否有現成的 </a:t>
            </a:r>
            <a:r>
              <a:rPr lang="en-US" altLang="zh-TW" dirty="0" smtClean="0"/>
              <a:t>Table DAO</a:t>
            </a:r>
            <a:r>
              <a:rPr lang="zh-TW" altLang="en-US" dirty="0" smtClean="0"/>
              <a:t>，不要重複開發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195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227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7955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25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/>
              <a:t>實</a:t>
            </a:r>
            <a:r>
              <a:rPr lang="zh-TW" altLang="en-US" dirty="0" smtClean="0"/>
              <a:t>作 </a:t>
            </a:r>
            <a:r>
              <a:rPr lang="en-US" altLang="zh-TW" dirty="0" smtClean="0"/>
              <a:t>Business Logic </a:t>
            </a:r>
            <a:r>
              <a:rPr lang="zh-TW" altLang="en-US" dirty="0" smtClean="0"/>
              <a:t>之處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DAO method</a:t>
            </a:r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511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05"/>
          <a:stretch/>
        </p:blipFill>
        <p:spPr bwMode="auto">
          <a:xfrm>
            <a:off x="971600" y="1175048"/>
            <a:ext cx="4087578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42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Service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2050" name="Picture 2" descr="C:\Users\JOHNNY~1\AppData\Local\Temp\SNAGHTMLa59e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8293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699891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4F709D"/>
                </a:solidFill>
                <a:ea typeface="微軟正黑體" pitchFamily="34" charset="-120"/>
              </a:rPr>
              <a:t>模組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68" y="1628800"/>
            <a:ext cx="3923355" cy="4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64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Controller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Controller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頁面透過 </a:t>
            </a:r>
            <a:r>
              <a:rPr lang="en-US" altLang="zh-TW" dirty="0" smtClean="0"/>
              <a:t>WS </a:t>
            </a:r>
            <a:r>
              <a:rPr lang="zh-TW" altLang="en-US" dirty="0" smtClean="0"/>
              <a:t>連接的入口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命名後若需調整，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必須手動調整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453"/>
          <a:stretch/>
        </p:blipFill>
        <p:spPr bwMode="auto">
          <a:xfrm>
            <a:off x="5451252" y="1196752"/>
            <a:ext cx="3672408" cy="530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90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需宣告為 </a:t>
            </a:r>
            <a:r>
              <a:rPr lang="en-US" altLang="zh-TW" dirty="0" smtClean="0"/>
              <a:t>public</a:t>
            </a:r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需指定 </a:t>
            </a:r>
            <a:r>
              <a:rPr lang="en-US" altLang="zh-TW" dirty="0" err="1" smtClean="0"/>
              <a:t>HttpGet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HttpPost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err="1" smtClean="0"/>
              <a:t>PICAuthorize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attribuate</a:t>
            </a:r>
            <a:endParaRPr lang="en-US" altLang="zh-TW" dirty="0" smtClean="0"/>
          </a:p>
          <a:p>
            <a:r>
              <a:rPr lang="zh-TW" altLang="en-US" dirty="0" smtClean="0"/>
              <a:t>回傳值</a:t>
            </a:r>
            <a:endParaRPr lang="en-US" altLang="zh-TW" dirty="0" smtClean="0"/>
          </a:p>
          <a:p>
            <a:pPr lvl="1"/>
            <a:r>
              <a:rPr lang="zh-TW" altLang="en-US" dirty="0"/>
              <a:t>型</a:t>
            </a:r>
            <a:r>
              <a:rPr lang="zh-TW" altLang="en-US" dirty="0" smtClean="0"/>
              <a:t>別為 </a:t>
            </a:r>
            <a:r>
              <a:rPr lang="en-US" altLang="zh-TW" dirty="0" err="1" smtClean="0"/>
              <a:t>PICApiResult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098" name="Picture 2" descr="C:\Users\JOHNNY~1\AppData\Local\Temp\SNAGHTML131bd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7"/>
            <a:ext cx="4176464" cy="27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5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傳入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傳入型別為 </a:t>
            </a:r>
            <a:r>
              <a:rPr lang="en-US" altLang="zh-TW" dirty="0" smtClean="0"/>
              <a:t>string</a:t>
            </a:r>
          </a:p>
          <a:p>
            <a:pPr lvl="1"/>
            <a:r>
              <a:rPr lang="zh-TW" altLang="en-US" dirty="0" smtClean="0"/>
              <a:t>但需 </a:t>
            </a:r>
            <a:r>
              <a:rPr lang="en-US" altLang="zh-TW" dirty="0" smtClean="0"/>
              <a:t>casting </a:t>
            </a:r>
            <a:r>
              <a:rPr lang="zh-TW" altLang="en-US" dirty="0" smtClean="0"/>
              <a:t>為 </a:t>
            </a:r>
            <a:r>
              <a:rPr lang="en-US" altLang="zh-TW" dirty="0" err="1" smtClean="0"/>
              <a:t>System.Web.Http.FromBodyAttribute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16624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826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Exception Handler</a:t>
            </a:r>
          </a:p>
          <a:p>
            <a:pPr lvl="1"/>
            <a:r>
              <a:rPr lang="zh-TW" altLang="en-US" dirty="0" smtClean="0"/>
              <a:t>若 </a:t>
            </a:r>
            <a:r>
              <a:rPr lang="en-US" altLang="zh-TW" dirty="0" smtClean="0"/>
              <a:t>call service </a:t>
            </a:r>
            <a:r>
              <a:rPr lang="zh-TW" altLang="en-US" dirty="0" smtClean="0"/>
              <a:t>無錯誤，透過 </a:t>
            </a:r>
            <a:r>
              <a:rPr lang="en-US" altLang="zh-TW" dirty="0" err="1" smtClean="0"/>
              <a:t>PICApiResult.Success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 </a:t>
            </a:r>
            <a:r>
              <a:rPr lang="en-US" altLang="zh-TW" dirty="0" smtClean="0"/>
              <a:t>result</a:t>
            </a:r>
          </a:p>
          <a:p>
            <a:pPr lvl="1"/>
            <a:r>
              <a:rPr lang="zh-TW" altLang="en-US" dirty="0"/>
              <a:t>若有</a:t>
            </a:r>
            <a:r>
              <a:rPr lang="zh-TW" altLang="en-US" dirty="0" smtClean="0"/>
              <a:t>錯誤，透過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return </a:t>
            </a:r>
            <a:r>
              <a:rPr lang="en-US" altLang="zh-TW" dirty="0" err="1" smtClean="0"/>
              <a:t>PICApiResult.Fail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回傳錯誤訊息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 descr="C:\Users\JOHNNY~1\AppData\Local\Temp\SNAGHTML14a29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077072"/>
            <a:ext cx="4135785" cy="28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41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455034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828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26988" y="0"/>
            <a:ext cx="5265737" cy="549275"/>
          </a:xfrm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1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  <p:pic>
        <p:nvPicPr>
          <p:cNvPr id="9219" name="內容版面配置區 3" descr="統昶UPCC3G_人員資料維護頁版型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20638" y="1557338"/>
            <a:ext cx="9164638" cy="5040312"/>
          </a:xfrm>
        </p:spPr>
      </p:pic>
      <p:sp>
        <p:nvSpPr>
          <p:cNvPr id="6" name="直線圖說文字 2 5"/>
          <p:cNvSpPr>
            <a:spLocks/>
          </p:cNvSpPr>
          <p:nvPr/>
        </p:nvSpPr>
        <p:spPr bwMode="auto">
          <a:xfrm>
            <a:off x="5867400" y="692150"/>
            <a:ext cx="2736850" cy="720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167"/>
              <a:gd name="adj6" fmla="val -34463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TW" sz="1400" dirty="0">
                <a:latin typeface="微軟正黑體"/>
                <a:ea typeface="微軟正黑體"/>
                <a:cs typeface="微軟正黑體"/>
              </a:rPr>
              <a:t>5.</a:t>
            </a:r>
            <a:r>
              <a:rPr lang="zh-TW" altLang="en-US" sz="1400" dirty="0">
                <a:latin typeface="微軟正黑體"/>
                <a:ea typeface="微軟正黑體"/>
                <a:cs typeface="微軟正黑體"/>
              </a:rPr>
              <a:t>呈現登入時間與功能代號</a:t>
            </a:r>
            <a:endParaRPr lang="en-US" altLang="zh-TW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492500" y="2349500"/>
            <a:ext cx="4895850" cy="215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endParaRPr lang="en-US" altLang="zh-TW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>
              <a:defRPr/>
            </a:pPr>
            <a:endParaRPr lang="zh-TW" altLang="en-US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直線圖說文字 2 8"/>
          <p:cNvSpPr>
            <a:spLocks/>
          </p:cNvSpPr>
          <p:nvPr/>
        </p:nvSpPr>
        <p:spPr bwMode="auto">
          <a:xfrm>
            <a:off x="468313" y="549275"/>
            <a:ext cx="3240087" cy="935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60"/>
              <a:gd name="adj6" fmla="val 8364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可快速搜尋功能別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可加入「我的最愛」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3.(2/20) =(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4.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跑馬燈位置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</p:txBody>
      </p:sp>
      <p:sp>
        <p:nvSpPr>
          <p:cNvPr id="11" name="橢圓 10"/>
          <p:cNvSpPr>
            <a:spLocks noChangeArrowheads="1"/>
          </p:cNvSpPr>
          <p:nvPr/>
        </p:nvSpPr>
        <p:spPr bwMode="auto">
          <a:xfrm>
            <a:off x="2195513" y="2060575"/>
            <a:ext cx="360362" cy="360363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>
            <a:spLocks noChangeArrowheads="1"/>
          </p:cNvSpPr>
          <p:nvPr/>
        </p:nvSpPr>
        <p:spPr bwMode="auto">
          <a:xfrm>
            <a:off x="27717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>
            <a:spLocks noChangeArrowheads="1"/>
          </p:cNvSpPr>
          <p:nvPr/>
        </p:nvSpPr>
        <p:spPr bwMode="auto">
          <a:xfrm>
            <a:off x="3276600" y="5732463"/>
            <a:ext cx="358775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3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>
            <a:spLocks noChangeArrowheads="1"/>
          </p:cNvSpPr>
          <p:nvPr/>
        </p:nvSpPr>
        <p:spPr bwMode="auto">
          <a:xfrm>
            <a:off x="40671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4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>
            <a:spLocks noChangeArrowheads="1"/>
          </p:cNvSpPr>
          <p:nvPr/>
        </p:nvSpPr>
        <p:spPr bwMode="auto">
          <a:xfrm>
            <a:off x="5795963" y="2133600"/>
            <a:ext cx="360362" cy="358775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5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內容版面配置區 3" descr="統昶UPCC3G_人員資料維護頁版型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6013" r="8170" b="5923"/>
          <a:stretch>
            <a:fillRect/>
          </a:stretch>
        </p:blipFill>
        <p:spPr bwMode="auto">
          <a:xfrm>
            <a:off x="523875" y="549275"/>
            <a:ext cx="8151813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1(</a:t>
            </a: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放大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)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2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11267" name="圖片 3" descr="統昶UPCC3G_人員資料維護頁版型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6496" r="7695" b="5452"/>
          <a:stretch>
            <a:fillRect/>
          </a:stretch>
        </p:blipFill>
        <p:spPr bwMode="auto">
          <a:xfrm>
            <a:off x="385763" y="558800"/>
            <a:ext cx="836295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2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  <p:sp>
        <p:nvSpPr>
          <p:cNvPr id="6" name="直線圖說文字 2 5"/>
          <p:cNvSpPr>
            <a:spLocks/>
          </p:cNvSpPr>
          <p:nvPr/>
        </p:nvSpPr>
        <p:spPr bwMode="auto">
          <a:xfrm>
            <a:off x="3924300" y="1989138"/>
            <a:ext cx="4248150" cy="86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1653"/>
              <a:gd name="adj6" fmla="val -3108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與樣版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1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的差異為無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”5.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呈現登入時間與功能代號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”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該列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49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內容版面配置區 3" descr="統昶UPCC3G_人員資料維護頁版型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t="5988" r="7912" b="4433"/>
          <a:stretch>
            <a:fillRect/>
          </a:stretch>
        </p:blipFill>
        <p:spPr>
          <a:xfrm>
            <a:off x="519113" y="549275"/>
            <a:ext cx="8156575" cy="6308725"/>
          </a:xfrm>
        </p:spPr>
      </p:pic>
      <p:sp>
        <p:nvSpPr>
          <p:cNvPr id="5" name="直線圖說文字 2 4"/>
          <p:cNvSpPr>
            <a:spLocks/>
          </p:cNvSpPr>
          <p:nvPr/>
        </p:nvSpPr>
        <p:spPr bwMode="auto">
          <a:xfrm>
            <a:off x="4067175" y="2276475"/>
            <a:ext cx="4392613" cy="12239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0352"/>
              <a:gd name="adj6" fmla="val 5615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與樣本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2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:</a:t>
            </a:r>
          </a:p>
          <a:p>
            <a:pPr marL="179388" indent="-179388"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圖示下不直接呈現中文說明，滑鼠滑到會出現中文提醒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提到最上方</a:t>
            </a:r>
          </a:p>
        </p:txBody>
      </p:sp>
      <p:sp>
        <p:nvSpPr>
          <p:cNvPr id="1229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6372225" cy="620713"/>
          </a:xfrm>
          <a:noFill/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3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5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作為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 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" b="84883"/>
          <a:stretch/>
        </p:blipFill>
        <p:spPr bwMode="auto">
          <a:xfrm>
            <a:off x="5004048" y="3755876"/>
            <a:ext cx="3878312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7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2G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對應 </a:t>
            </a:r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3G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模組代號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9" y="1915379"/>
            <a:ext cx="8046922" cy="319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89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 Service </a:t>
            </a:r>
            <a:r>
              <a:rPr lang="zh-TW" altLang="en-US" dirty="0" smtClean="0"/>
              <a:t>需要與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需</a:t>
            </a:r>
            <a:r>
              <a:rPr lang="zh-TW" altLang="en-US" dirty="0" smtClean="0"/>
              <a:t>產生 </a:t>
            </a:r>
            <a:r>
              <a:rPr lang="en-US" altLang="zh-TW" dirty="0" smtClean="0"/>
              <a:t>HTTP GET/POST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header</a:t>
            </a:r>
          </a:p>
          <a:p>
            <a:pPr lvl="1"/>
            <a:r>
              <a:rPr lang="zh-TW" altLang="en-US" dirty="0" smtClean="0"/>
              <a:t>決定 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action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read / insert / update / delete</a:t>
            </a:r>
          </a:p>
          <a:p>
            <a:pPr lvl="1"/>
            <a:r>
              <a:rPr lang="zh-TW" altLang="en-US" dirty="0" smtClean="0"/>
              <a:t>透過 </a:t>
            </a:r>
            <a:r>
              <a:rPr lang="en-US" altLang="zh-TW" dirty="0" err="1" smtClean="0"/>
              <a:t>GetHeader</a:t>
            </a:r>
            <a:r>
              <a:rPr lang="en-US" altLang="zh-TW" dirty="0" smtClean="0"/>
              <a:t> method </a:t>
            </a:r>
            <a:r>
              <a:rPr lang="zh-TW" altLang="en-US" dirty="0" smtClean="0"/>
              <a:t>產生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17820"/>
            <a:ext cx="6477620" cy="271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93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Call WEB API</a:t>
            </a:r>
          </a:p>
          <a:p>
            <a:pPr lvl="1"/>
            <a:r>
              <a:rPr lang="zh-TW" altLang="en-US" dirty="0" smtClean="0"/>
              <a:t>需指定 </a:t>
            </a:r>
            <a:r>
              <a:rPr lang="en-US" altLang="zh-TW" dirty="0" smtClean="0"/>
              <a:t>WEB API Controller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method</a:t>
            </a:r>
          </a:p>
          <a:p>
            <a:pPr lvl="1"/>
            <a:r>
              <a:rPr lang="zh-TW" altLang="en-US" dirty="0" smtClean="0"/>
              <a:t>回傳值宣告為 </a:t>
            </a:r>
            <a:r>
              <a:rPr lang="en-US" altLang="zh-TW" dirty="0" err="1"/>
              <a:t>PICApiResult</a:t>
            </a:r>
            <a:endParaRPr lang="en-US" altLang="zh-TW" dirty="0" smtClean="0"/>
          </a:p>
        </p:txBody>
      </p:sp>
      <p:pic>
        <p:nvPicPr>
          <p:cNvPr id="10242" name="Picture 2" descr="C:\Users\JOHNNY~1\AppData\Local\Temp\SNAGHTML18ce0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5341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6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動手做做</a:t>
            </a:r>
            <a:r>
              <a:rPr lang="zh-TW" altLang="en-US" dirty="0" smtClean="0"/>
              <a:t>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042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Modeling</a:t>
            </a:r>
            <a:r>
              <a:rPr lang="zh-TW" altLang="en-US" dirty="0" smtClean="0"/>
              <a:t> 的主要步驟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zh-TW" altLang="en-US" sz="3600" dirty="0" smtClean="0"/>
              <a:t>主要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先從規格</a:t>
            </a:r>
            <a:r>
              <a:rPr lang="zh-TW" altLang="en-US" sz="3600" dirty="0"/>
              <a:t>文件能找到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、</a:t>
            </a:r>
            <a:r>
              <a:rPr lang="zh-TW" altLang="en-US" sz="3600" dirty="0"/>
              <a:t>資料</a:t>
            </a:r>
            <a:r>
              <a:rPr lang="zh-TW" altLang="en-US" sz="3600" dirty="0" smtClean="0"/>
              <a:t>與</a:t>
            </a:r>
            <a:r>
              <a:rPr lang="en-US" altLang="zh-TW" sz="3600" dirty="0" smtClean="0"/>
              <a:t>SQL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整理</a:t>
            </a:r>
            <a:r>
              <a:rPr lang="zh-TW" altLang="en-US" sz="3600" dirty="0" smtClean="0"/>
              <a:t>出</a:t>
            </a:r>
            <a:r>
              <a:rPr lang="zh-TW" altLang="en-US" sz="3600" dirty="0"/>
              <a:t>可能的</a:t>
            </a:r>
            <a:r>
              <a:rPr lang="en-US" altLang="zh-TW" sz="3600" dirty="0" smtClean="0"/>
              <a:t>VO </a:t>
            </a:r>
            <a:r>
              <a:rPr lang="zh-TW" altLang="en-US" sz="3600" dirty="0" smtClean="0"/>
              <a:t>，通常與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無直接相關。</a:t>
            </a:r>
            <a:endParaRPr lang="en-US" altLang="zh-TW" sz="3600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TW" sz="3600" dirty="0" smtClean="0"/>
              <a:t>VM</a:t>
            </a:r>
            <a:r>
              <a:rPr lang="zh-TW" altLang="en-US" sz="3600" dirty="0"/>
              <a:t>通常要根據規格文件</a:t>
            </a:r>
            <a:r>
              <a:rPr lang="zh-TW" altLang="en-US" sz="3600" dirty="0" smtClean="0"/>
              <a:t>要求或與</a:t>
            </a:r>
            <a:r>
              <a:rPr lang="en-US" altLang="zh-TW" sz="3600" dirty="0" smtClean="0"/>
              <a:t>UI</a:t>
            </a:r>
            <a:r>
              <a:rPr lang="zh-TW" altLang="en-US" sz="3600" dirty="0"/>
              <a:t>的需求對應，對</a:t>
            </a:r>
            <a:r>
              <a:rPr lang="en-US" altLang="zh-TW" sz="3600" dirty="0"/>
              <a:t>Model</a:t>
            </a:r>
            <a:r>
              <a:rPr lang="zh-TW" altLang="en-US" sz="3600" dirty="0"/>
              <a:t>進行</a:t>
            </a:r>
            <a:r>
              <a:rPr lang="en-US" altLang="zh-TW" sz="3600" dirty="0"/>
              <a:t>Join</a:t>
            </a:r>
            <a:r>
              <a:rPr lang="zh-TW" altLang="en-US" sz="3600" dirty="0" smtClean="0"/>
              <a:t>處理或加入相關的欄位定義。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177425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從規格文件能找到的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產出</a:t>
            </a:r>
            <a:r>
              <a:rPr lang="en-US" altLang="zh-TW" dirty="0" smtClean="0"/>
              <a:t>VO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005064"/>
            <a:ext cx="8153400" cy="209093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由上表可找到三個可能的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/>
              <a:t>Sys_user_center_code</a:t>
            </a:r>
            <a:endParaRPr lang="en-US" altLang="zh-TW" dirty="0"/>
          </a:p>
          <a:p>
            <a:pPr lvl="1"/>
            <a:r>
              <a:rPr lang="en-US" altLang="zh-TW" dirty="0" err="1"/>
              <a:t>Sys_user_profile</a:t>
            </a:r>
            <a:endParaRPr lang="en-US" altLang="zh-TW" dirty="0"/>
          </a:p>
          <a:p>
            <a:pPr lvl="1"/>
            <a:r>
              <a:rPr lang="en-US" altLang="zh-TW" dirty="0" err="1" smtClean="0"/>
              <a:t>CenterCode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 規格文件中所需的 </a:t>
            </a:r>
            <a:r>
              <a:rPr lang="en-US" altLang="zh-TW" dirty="0" err="1" smtClean="0"/>
              <a:t>CenterCode</a:t>
            </a:r>
            <a:r>
              <a:rPr lang="zh-TW" altLang="en-US" dirty="0" smtClean="0"/>
              <a:t> 只是</a:t>
            </a:r>
            <a:r>
              <a:rPr lang="en-US" altLang="zh-TW" dirty="0" err="1" smtClean="0"/>
              <a:t>sys_para_code</a:t>
            </a:r>
            <a:r>
              <a:rPr lang="zh-TW" altLang="en-US" dirty="0" smtClean="0"/>
              <a:t> 中所有資料的一部分 </a:t>
            </a:r>
            <a:r>
              <a:rPr lang="en-US" altLang="zh-TW" dirty="0" smtClean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1723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423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根據規格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</a:t>
            </a:r>
            <a:r>
              <a:rPr lang="en-US" altLang="zh-TW" dirty="0" smtClean="0"/>
              <a:t>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149080"/>
            <a:ext cx="8153400" cy="252028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表的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是</a:t>
            </a:r>
            <a:r>
              <a:rPr lang="zh-TW" altLang="en-US" dirty="0"/>
              <a:t>依條件取得使用者</a:t>
            </a:r>
            <a:r>
              <a:rPr lang="zh-TW" altLang="en-US" dirty="0" smtClean="0"/>
              <a:t>列表，呈現在</a:t>
            </a:r>
            <a:r>
              <a:rPr lang="en-US" altLang="zh-TW" dirty="0" smtClean="0"/>
              <a:t>UI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 點選</a:t>
            </a:r>
            <a:r>
              <a:rPr lang="en-US" altLang="zh-TW" dirty="0" smtClean="0"/>
              <a:t>UI</a:t>
            </a:r>
            <a:r>
              <a:rPr lang="zh-TW" altLang="en-US" dirty="0" smtClean="0"/>
              <a:t>左邊的某一筆物流中心資料，在</a:t>
            </a:r>
            <a:r>
              <a:rPr lang="en-US" altLang="zh-TW" dirty="0" smtClean="0"/>
              <a:t>UI</a:t>
            </a:r>
            <a:r>
              <a:rPr lang="zh-TW" altLang="en-US" dirty="0" smtClean="0"/>
              <a:t>右邊產生屬於該物流中心的所有使用者資料列表 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根據此規格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需求產生對應的</a:t>
            </a:r>
            <a:r>
              <a:rPr lang="en-US" altLang="zh-TW" dirty="0" smtClean="0"/>
              <a:t>VM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VmSelectedUser</a:t>
            </a:r>
            <a:r>
              <a:rPr lang="en-US" altLang="zh-TW" dirty="0" smtClean="0"/>
              <a:t>(</a:t>
            </a:r>
            <a:r>
              <a:rPr lang="zh-TW" altLang="en-US" dirty="0" smtClean="0"/>
              <a:t> 包括在畫面呈現 </a:t>
            </a:r>
            <a:r>
              <a:rPr lang="en-US" altLang="zh-TW" dirty="0" err="1" smtClean="0"/>
              <a:t>sys_user_profile</a:t>
            </a:r>
            <a:r>
              <a:rPr lang="zh-TW" altLang="en-US" dirty="0" smtClean="0"/>
              <a:t> 相關欄位以及一個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控制項欄位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CheckBox</a:t>
            </a:r>
            <a:r>
              <a:rPr lang="zh-TW" altLang="en-US" dirty="0" smtClean="0"/>
              <a:t>控制項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604764"/>
            <a:ext cx="8067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975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產出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VM</a:t>
            </a:r>
            <a:r>
              <a:rPr lang="zh-TW" altLang="en-US" dirty="0" smtClean="0"/>
              <a:t>列表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906712"/>
            <a:ext cx="849694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89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Service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如何在規格文件中找出可能的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檔名：</a:t>
            </a:r>
            <a:r>
              <a:rPr lang="en-US" altLang="zh-TW" dirty="0"/>
              <a:t> </a:t>
            </a:r>
            <a:r>
              <a:rPr lang="en-US" altLang="zh-TW" sz="2000" dirty="0"/>
              <a:t>UPCC3G_RA006_SYM035_</a:t>
            </a:r>
            <a:r>
              <a:rPr lang="zh-TW" altLang="en-US" sz="2000" dirty="0"/>
              <a:t>使用者物流</a:t>
            </a:r>
            <a:r>
              <a:rPr lang="zh-TW" altLang="en-US" sz="2000" dirty="0" smtClean="0"/>
              <a:t>中心維護</a:t>
            </a:r>
            <a:endParaRPr lang="en-US" altLang="zh-TW" sz="2000" dirty="0" smtClean="0"/>
          </a:p>
          <a:p>
            <a:pPr lvl="1"/>
            <a:r>
              <a:rPr lang="zh-TW" altLang="en-US" dirty="0" smtClean="0"/>
              <a:t>基本流程</a:t>
            </a:r>
            <a:r>
              <a:rPr lang="en-US" altLang="zh-TW" dirty="0" smtClean="0"/>
              <a:t>( Use Case 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當然還要參照規格文件中相關的細節說明，包括：</a:t>
            </a:r>
            <a:endParaRPr lang="en-US" altLang="zh-TW" dirty="0" smtClean="0"/>
          </a:p>
          <a:p>
            <a:pPr lvl="2"/>
            <a:r>
              <a:rPr lang="zh-TW" altLang="en-US" dirty="0"/>
              <a:t>畫面</a:t>
            </a:r>
            <a:r>
              <a:rPr lang="zh-TW" altLang="en-US" dirty="0" smtClean="0"/>
              <a:t>元件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透過圖像的聯想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事件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找出基本流程以外的更細部動作與作用標的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程序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透過相關程序找出所有可能的需求</a:t>
            </a:r>
            <a:r>
              <a:rPr lang="en-US" altLang="zh-TW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9" y="2902446"/>
            <a:ext cx="7210425" cy="139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94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944" y="404664"/>
            <a:ext cx="8229600" cy="1368152"/>
          </a:xfrm>
        </p:spPr>
        <p:txBody>
          <a:bodyPr/>
          <a:lstStyle/>
          <a:p>
            <a:r>
              <a:rPr lang="zh-TW" altLang="en-US" dirty="0" smtClean="0"/>
              <a:t>產出的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與其內含的</a:t>
            </a:r>
            <a:r>
              <a:rPr lang="en-US" altLang="zh-TW" dirty="0" smtClean="0"/>
              <a:t>methods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9313"/>
            <a:ext cx="889248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7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DAO(Adapter)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通常</a:t>
            </a:r>
            <a:r>
              <a:rPr lang="en-US" altLang="zh-TW" dirty="0" smtClean="0"/>
              <a:t>DAO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Adapter</a:t>
            </a:r>
            <a:r>
              <a:rPr lang="zh-TW" altLang="en-US" dirty="0" smtClean="0"/>
              <a:t>會與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相對應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5370"/>
            <a:ext cx="8071792" cy="426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93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實例</a:t>
            </a:r>
            <a:r>
              <a:rPr lang="zh-TW" altLang="en-US" dirty="0" smtClean="0"/>
              <a:t>探討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4463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資料庫存取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datatable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err="1"/>
              <a:t>PICColumn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datacolumn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zh-TW" altLang="en-US" dirty="0"/>
              <a:t>當從 </a:t>
            </a:r>
            <a:r>
              <a:rPr lang="en-US" altLang="zh-TW" dirty="0"/>
              <a:t>DAO fetch data </a:t>
            </a:r>
            <a:r>
              <a:rPr lang="zh-TW" altLang="en-US" dirty="0"/>
              <a:t>時，需以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的結構去接，</a:t>
            </a:r>
            <a:r>
              <a:rPr lang="en-US" altLang="zh-TW" dirty="0"/>
              <a:t>select command </a:t>
            </a:r>
            <a:r>
              <a:rPr lang="zh-TW" altLang="en-US" dirty="0"/>
              <a:t>的欄位結構</a:t>
            </a:r>
            <a:r>
              <a:rPr lang="en-US" altLang="zh-TW" dirty="0"/>
              <a:t>(</a:t>
            </a:r>
            <a:r>
              <a:rPr lang="zh-TW" altLang="en-US" dirty="0"/>
              <a:t>名稱，個數，型別</a:t>
            </a:r>
            <a:r>
              <a:rPr lang="en-US" altLang="zh-TW" dirty="0"/>
              <a:t>)</a:t>
            </a:r>
            <a:r>
              <a:rPr lang="zh-TW" altLang="en-US" dirty="0"/>
              <a:t>需與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PICComumn</a:t>
            </a:r>
            <a:r>
              <a:rPr lang="en-US" altLang="zh-TW" dirty="0"/>
              <a:t> </a:t>
            </a:r>
            <a:r>
              <a:rPr lang="zh-TW" altLang="en-US" dirty="0"/>
              <a:t>一致，因此</a:t>
            </a:r>
            <a:r>
              <a:rPr lang="zh-TW" altLang="en-US" dirty="0" smtClean="0"/>
              <a:t>調整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38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Record set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會以 </a:t>
            </a:r>
            <a:r>
              <a:rPr lang="en-US" altLang="zh-TW" dirty="0"/>
              <a:t>list </a:t>
            </a:r>
            <a:r>
              <a:rPr lang="zh-TW" altLang="en-US" dirty="0"/>
              <a:t>來</a:t>
            </a:r>
            <a:r>
              <a:rPr lang="zh-TW" altLang="en-US" dirty="0" smtClean="0"/>
              <a:t>取得 </a:t>
            </a:r>
            <a:r>
              <a:rPr lang="en-US" altLang="zh-TW" dirty="0" smtClean="0"/>
              <a:t>record </a:t>
            </a:r>
            <a:r>
              <a:rPr lang="en-US" altLang="zh-TW" dirty="0"/>
              <a:t>set</a:t>
            </a:r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Key Value </a:t>
            </a:r>
            <a:r>
              <a:rPr lang="zh-TW" altLang="en-US" dirty="0"/>
              <a:t>的 </a:t>
            </a:r>
            <a:r>
              <a:rPr lang="en-US" altLang="zh-TW" dirty="0"/>
              <a:t>List </a:t>
            </a:r>
            <a:r>
              <a:rPr lang="zh-TW" altLang="en-US" dirty="0"/>
              <a:t>結構，將 </a:t>
            </a:r>
            <a:r>
              <a:rPr lang="en-US" altLang="zh-TW" dirty="0"/>
              <a:t>command string </a:t>
            </a:r>
            <a:r>
              <a:rPr lang="zh-TW" altLang="en-US" dirty="0"/>
              <a:t>與 </a:t>
            </a:r>
            <a:r>
              <a:rPr lang="en-US" altLang="zh-TW" dirty="0"/>
              <a:t>parameter </a:t>
            </a:r>
            <a:r>
              <a:rPr lang="zh-TW" altLang="en-US" dirty="0"/>
              <a:t>傳給 </a:t>
            </a:r>
            <a:r>
              <a:rPr lang="en-US" altLang="zh-TW" dirty="0" err="1"/>
              <a:t>BaseDao</a:t>
            </a:r>
            <a:r>
              <a:rPr lang="en-US" altLang="zh-TW" dirty="0"/>
              <a:t> (:</a:t>
            </a:r>
            <a:r>
              <a:rPr lang="en-US" altLang="zh-TW" dirty="0" err="1"/>
              <a:t>PICDaoBase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41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346139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089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 </a:t>
            </a:r>
            <a:r>
              <a:rPr lang="en-US" altLang="zh-TW" dirty="0" smtClean="0"/>
              <a:t>XAML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XAML </a:t>
            </a:r>
            <a:r>
              <a:rPr lang="zh-TW" altLang="en-US" dirty="0"/>
              <a:t>是一種宣告式的標記語言</a:t>
            </a:r>
            <a:endParaRPr lang="en-US" altLang="zh-TW" dirty="0" smtClean="0"/>
          </a:p>
          <a:p>
            <a:pPr lvl="1"/>
            <a:r>
              <a:rPr lang="zh-TW" altLang="en-US" dirty="0"/>
              <a:t>在宣告式 </a:t>
            </a:r>
            <a:r>
              <a:rPr lang="en-US" altLang="zh-TW" dirty="0"/>
              <a:t>XAML </a:t>
            </a:r>
            <a:r>
              <a:rPr lang="zh-TW" altLang="en-US" dirty="0"/>
              <a:t>標記中建立可見的 </a:t>
            </a:r>
            <a:r>
              <a:rPr lang="en-US" altLang="zh-TW" dirty="0"/>
              <a:t>UI 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使用程式碼後置 </a:t>
            </a:r>
            <a:r>
              <a:rPr lang="en-US" altLang="zh-TW" dirty="0"/>
              <a:t>(Code-Behind) </a:t>
            </a:r>
            <a:r>
              <a:rPr lang="zh-TW" altLang="en-US" dirty="0"/>
              <a:t>的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XAML </a:t>
            </a:r>
            <a:r>
              <a:rPr lang="zh-TW" altLang="en-US" dirty="0"/>
              <a:t>檔案以文字表示時，則為通常有 </a:t>
            </a:r>
            <a:r>
              <a:rPr lang="en-US" altLang="zh-TW" dirty="0"/>
              <a:t>.</a:t>
            </a:r>
            <a:r>
              <a:rPr lang="en-US" altLang="zh-TW" dirty="0" err="1"/>
              <a:t>xaml</a:t>
            </a:r>
            <a:r>
              <a:rPr lang="zh-TW" altLang="en-US" dirty="0"/>
              <a:t> 副檔名的 </a:t>
            </a:r>
            <a:r>
              <a:rPr lang="en-US" altLang="zh-TW" dirty="0"/>
              <a:t>XML </a:t>
            </a:r>
            <a:r>
              <a:rPr lang="zh-TW" altLang="en-US" dirty="0"/>
              <a:t>檔案。 這些檔案可以採用任何 </a:t>
            </a:r>
            <a:r>
              <a:rPr lang="en-US" altLang="zh-TW" dirty="0"/>
              <a:t>XML </a:t>
            </a:r>
            <a:r>
              <a:rPr lang="zh-TW" altLang="en-US" dirty="0"/>
              <a:t>編碼，但通常會採用 </a:t>
            </a:r>
            <a:r>
              <a:rPr lang="en-US" altLang="zh-TW" dirty="0"/>
              <a:t>UTF-8 </a:t>
            </a:r>
            <a:r>
              <a:rPr lang="zh-TW" altLang="en-US" dirty="0"/>
              <a:t>編碼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6006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/>
              <a:t>WPF </a:t>
            </a:r>
            <a:r>
              <a:rPr lang="zh-TW" altLang="en-US" sz="3200" dirty="0"/>
              <a:t>視窗重要事件的</a:t>
            </a:r>
            <a:r>
              <a:rPr lang="zh-TW" altLang="en-US" sz="3200" dirty="0" smtClean="0"/>
              <a:t>順序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以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OMM60_01InsertItemPage </a:t>
            </a:r>
            <a:r>
              <a:rPr lang="zh-TW" altLang="en-US" sz="3200" dirty="0" smtClean="0"/>
              <a:t>為例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呼叫建構</a:t>
            </a:r>
            <a:r>
              <a:rPr lang="zh-TW" altLang="zh-TW" sz="2800" dirty="0" smtClean="0"/>
              <a:t>子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時機：頁面開啟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en-US" altLang="zh-TW" sz="2400" dirty="0" smtClean="0"/>
              <a:t>OMM060_01insertItemMPage </a:t>
            </a:r>
            <a:r>
              <a:rPr lang="zh-TW" altLang="en-US" sz="2400" dirty="0" smtClean="0"/>
              <a:t>建構子</a:t>
            </a:r>
            <a:endParaRPr lang="en-US" altLang="zh-TW" sz="2400" dirty="0"/>
          </a:p>
          <a:p>
            <a:pPr lvl="1"/>
            <a:r>
              <a:rPr lang="zh-TW" altLang="zh-TW" sz="2400" dirty="0" smtClean="0"/>
              <a:t>引發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Window.Initialized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InitializePage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Window.Activated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Window.Loaded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Page_Loaded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Window.ContentRendered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使用者與視窗</a:t>
            </a:r>
            <a:r>
              <a:rPr lang="zh-TW" altLang="zh-TW" sz="2800" dirty="0" smtClean="0"/>
              <a:t>互動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時機：頁面關閉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Window.Closing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Window.Unloaded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Window.Closed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0252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OMM060_01insertItemMPage</a:t>
            </a:r>
          </a:p>
          <a:p>
            <a:pPr lvl="1"/>
            <a:r>
              <a:rPr lang="en-US" altLang="zh-TW" dirty="0" err="1" smtClean="0"/>
              <a:t>Page_Loaded</a:t>
            </a:r>
            <a:endParaRPr lang="en-US" altLang="zh-TW" dirty="0"/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AddAction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019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事中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Execute</a:t>
            </a:r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CancelAction</a:t>
            </a:r>
            <a:endParaRPr lang="zh-TW" altLang="zh-TW" dirty="0"/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01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事後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Validate</a:t>
            </a:r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94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Grid Panel ( </a:t>
            </a:r>
            <a:r>
              <a:rPr lang="zh-TW" altLang="en-US" dirty="0"/>
              <a:t>格線面板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Stack Panel ( </a:t>
            </a:r>
            <a:r>
              <a:rPr lang="zh-TW" altLang="en-US" dirty="0"/>
              <a:t>堆疊面板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Dock Panel ( </a:t>
            </a:r>
            <a:r>
              <a:rPr lang="zh-TW" altLang="en-US" dirty="0"/>
              <a:t>停佇面板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Wrap Panel ( </a:t>
            </a:r>
            <a:r>
              <a:rPr lang="zh-TW" altLang="en-US" dirty="0"/>
              <a:t>換行面板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Canvas Panel ( </a:t>
            </a:r>
            <a:r>
              <a:rPr lang="zh-TW" altLang="en-US" dirty="0"/>
              <a:t>畫布面板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8848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 </a:t>
            </a:r>
            <a:r>
              <a:rPr lang="en-US" altLang="zh-TW" dirty="0" smtClean="0"/>
              <a:t>grid </a:t>
            </a:r>
            <a:r>
              <a:rPr lang="zh-TW" altLang="en-US" dirty="0" smtClean="0"/>
              <a:t>來定座標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1055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11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</a:t>
            </a:r>
            <a:r>
              <a:rPr lang="zh-TW" altLang="en-US" dirty="0" smtClean="0"/>
              <a:t>商品主檔維護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功能：查詢</a:t>
            </a:r>
            <a:r>
              <a:rPr lang="en-US" altLang="zh-TW" dirty="0"/>
              <a:t>/</a:t>
            </a:r>
            <a:r>
              <a:rPr lang="zh-TW" altLang="en-US" dirty="0"/>
              <a:t>維護商品主檔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r>
              <a:rPr lang="zh-TW" altLang="en-US" dirty="0"/>
              <a:t>項目：轉入商品主檔、銷售訂貨、稅別不一致、規格、條碼、商品配送</a:t>
            </a:r>
            <a:r>
              <a:rPr lang="en-US" altLang="zh-TW" dirty="0"/>
              <a:t>(</a:t>
            </a:r>
            <a:r>
              <a:rPr lang="zh-TW" altLang="en-US" dirty="0"/>
              <a:t>製造廠商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zh-TW" altLang="en-US" dirty="0" smtClean="0"/>
              <a:t>屬性</a:t>
            </a:r>
            <a:r>
              <a:rPr lang="zh-TW" altLang="en-US" dirty="0"/>
              <a:t>、</a:t>
            </a:r>
            <a:r>
              <a:rPr lang="zh-TW" altLang="en-US" dirty="0" smtClean="0"/>
              <a:t>可</a:t>
            </a:r>
            <a:r>
              <a:rPr lang="zh-TW" altLang="en-US" dirty="0"/>
              <a:t>自行新增商品主檔</a:t>
            </a:r>
          </a:p>
        </p:txBody>
      </p:sp>
    </p:spTree>
    <p:extLst>
      <p:ext uri="{BB962C8B-B14F-4D97-AF65-F5344CB8AC3E}">
        <p14:creationId xmlns:p14="http://schemas.microsoft.com/office/powerpoint/2010/main" val="3021859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以「</a:t>
            </a:r>
            <a:r>
              <a:rPr lang="en-US" altLang="zh-TW" dirty="0" err="1" smtClean="0"/>
              <a:t>Grid.Row</a:t>
            </a:r>
            <a:r>
              <a:rPr lang="zh-TW" altLang="en-US" dirty="0" smtClean="0"/>
              <a:t>」與「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」來決定位置</a:t>
            </a:r>
            <a:endParaRPr lang="en-US" altLang="zh-TW" dirty="0" smtClean="0"/>
          </a:p>
        </p:txBody>
      </p:sp>
      <p:pic>
        <p:nvPicPr>
          <p:cNvPr id="12290" name="Picture 2" descr="C:\Users\JOHNNY~1\AppData\Local\Temp\SNAGHTML1caf2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833976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39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Grid Panel</a:t>
            </a:r>
            <a:r>
              <a:rPr lang="zh-TW" altLang="en-US" dirty="0"/>
              <a:t>來配置靜態的資料輸入</a:t>
            </a:r>
            <a:r>
              <a:rPr lang="zh-TW" altLang="en-US" dirty="0" smtClean="0"/>
              <a:t>表單</a:t>
            </a:r>
            <a:endParaRPr lang="en-US" altLang="zh-TW" dirty="0" smtClean="0"/>
          </a:p>
          <a:p>
            <a:pPr lvl="1"/>
            <a:r>
              <a:rPr lang="zh-TW" altLang="en-US" dirty="0"/>
              <a:t>為大多數的標籤說明文字</a:t>
            </a:r>
            <a:r>
              <a:rPr lang="en-US" altLang="zh-TW" dirty="0"/>
              <a:t>( label )</a:t>
            </a:r>
            <a:r>
              <a:rPr lang="zh-TW" altLang="en-US" dirty="0"/>
              <a:t>配置可自動調整大小的欄位</a:t>
            </a:r>
            <a:r>
              <a:rPr lang="en-US" altLang="zh-TW" dirty="0"/>
              <a:t>(</a:t>
            </a:r>
            <a:r>
              <a:rPr lang="zh-TW" altLang="en-US" dirty="0"/>
              <a:t>例如設定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Width=“Auto”/&gt;)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並為大部份的文字方塊</a:t>
            </a:r>
            <a:r>
              <a:rPr lang="en-US" altLang="zh-TW" dirty="0"/>
              <a:t>( </a:t>
            </a:r>
            <a:r>
              <a:rPr lang="en-US" altLang="zh-TW" dirty="0" err="1"/>
              <a:t>TextBox</a:t>
            </a:r>
            <a:r>
              <a:rPr lang="en-US" altLang="zh-TW" dirty="0"/>
              <a:t> )</a:t>
            </a:r>
            <a:r>
              <a:rPr lang="zh-TW" altLang="en-US" dirty="0"/>
              <a:t>，運用“</a:t>
            </a:r>
            <a:r>
              <a:rPr lang="en-US" altLang="zh-TW" dirty="0"/>
              <a:t>Star Sizing”</a:t>
            </a:r>
            <a:r>
              <a:rPr lang="zh-TW" altLang="en-US" dirty="0"/>
              <a:t>自動配置它們各自的欄位大小。</a:t>
            </a:r>
          </a:p>
          <a:p>
            <a:pPr lvl="1"/>
            <a:r>
              <a:rPr lang="zh-TW" altLang="en-US" dirty="0"/>
              <a:t>例如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Width=“#*”/&gt;</a:t>
            </a:r>
            <a:r>
              <a:rPr lang="zh-TW" altLang="en-US" dirty="0"/>
              <a:t>，</a:t>
            </a:r>
            <a:r>
              <a:rPr lang="en-US" altLang="zh-TW" dirty="0"/>
              <a:t>#</a:t>
            </a:r>
            <a:r>
              <a:rPr lang="zh-TW" altLang="en-US" dirty="0"/>
              <a:t>表示數字，可以是</a:t>
            </a:r>
            <a:r>
              <a:rPr lang="en-US" altLang="zh-TW" dirty="0"/>
              <a:t>1,2,3…</a:t>
            </a:r>
            <a:r>
              <a:rPr lang="zh-TW" altLang="en-US" dirty="0"/>
              <a:t>，也可以是</a:t>
            </a:r>
            <a:r>
              <a:rPr lang="en-US" altLang="zh-TW" dirty="0"/>
              <a:t>0.1,0.2,0.3…</a:t>
            </a:r>
            <a:r>
              <a:rPr lang="zh-TW" altLang="en-US" dirty="0"/>
              <a:t>，或是</a:t>
            </a:r>
            <a:r>
              <a:rPr lang="en-US" altLang="zh-TW" dirty="0"/>
              <a:t>10,20,30…</a:t>
            </a:r>
            <a:r>
              <a:rPr lang="zh-TW" altLang="en-US" dirty="0"/>
              <a:t>，都是讓剩餘的欄位空間可以依照每個欄位的比例設定平均分配。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81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一個</a:t>
            </a:r>
            <a:r>
              <a:rPr lang="en-US" altLang="zh-TW" dirty="0" err="1"/>
              <a:t>DataTemplate</a:t>
            </a:r>
            <a:r>
              <a:rPr lang="zh-TW" altLang="en-US" dirty="0"/>
              <a:t>配置動態的鍵值清單時，</a:t>
            </a:r>
            <a:r>
              <a:rPr lang="zh-TW" altLang="en-US" dirty="0" smtClean="0"/>
              <a:t>利用 </a:t>
            </a:r>
            <a:r>
              <a:rPr lang="en-US" altLang="zh-TW" dirty="0" smtClean="0"/>
              <a:t>grid panel </a:t>
            </a:r>
            <a:r>
              <a:rPr lang="zh-TW" altLang="en-US" dirty="0" smtClean="0"/>
              <a:t>配置 </a:t>
            </a:r>
            <a:r>
              <a:rPr lang="en-US" altLang="zh-TW" dirty="0" err="1" smtClean="0"/>
              <a:t>ItemControl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zh-TW" altLang="en-US" dirty="0"/>
              <a:t>內容，</a:t>
            </a:r>
            <a:r>
              <a:rPr lang="zh-TW" altLang="en-US" dirty="0" smtClean="0"/>
              <a:t>並用 </a:t>
            </a:r>
            <a:r>
              <a:rPr lang="en-US" altLang="zh-TW" dirty="0" err="1" smtClean="0"/>
              <a:t>SharedSize</a:t>
            </a:r>
            <a:r>
              <a:rPr lang="en-US" altLang="zh-TW" dirty="0" smtClean="0"/>
              <a:t> </a:t>
            </a:r>
            <a:r>
              <a:rPr lang="zh-TW" altLang="en-US" dirty="0"/>
              <a:t>的特點來同步標籤說明文字</a:t>
            </a:r>
            <a:r>
              <a:rPr lang="en-US" altLang="zh-TW" dirty="0"/>
              <a:t>( label ) </a:t>
            </a:r>
            <a:r>
              <a:rPr lang="zh-TW" altLang="en-US" dirty="0" smtClean="0"/>
              <a:t>的寬度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15915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物件的命名不得重複，大小寫有分</a:t>
            </a:r>
            <a:endParaRPr lang="en-US" altLang="zh-TW" dirty="0" smtClean="0"/>
          </a:p>
          <a:p>
            <a:r>
              <a:rPr lang="zh-TW" altLang="en-US" dirty="0" smtClean="0"/>
              <a:t>由「</a:t>
            </a:r>
            <a:r>
              <a:rPr lang="en-US" altLang="zh-TW" dirty="0" smtClean="0"/>
              <a:t>UPCC3G.Core.UI</a:t>
            </a:r>
            <a:r>
              <a:rPr lang="zh-TW" altLang="en-US" smtClean="0"/>
              <a:t>」決定物件類型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499296" cy="341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80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動手做做</a:t>
            </a:r>
            <a:r>
              <a:rPr lang="zh-TW" altLang="en-US" dirty="0" smtClean="0"/>
              <a:t>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105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拿一個與規格書相近的 </a:t>
            </a:r>
            <a:r>
              <a:rPr lang="en-US" altLang="zh-TW" dirty="0" smtClean="0"/>
              <a:t>Form </a:t>
            </a:r>
            <a:r>
              <a:rPr lang="zh-TW" altLang="en-US" dirty="0" smtClean="0"/>
              <a:t>來進行調整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複製後修改檔案名稱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44" y="3284984"/>
            <a:ext cx="62865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1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：加入檔案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使用「右鍵</a:t>
            </a:r>
            <a:r>
              <a:rPr lang="en-US" altLang="zh-TW" dirty="0" smtClean="0"/>
              <a:t>/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現有項目」</a:t>
            </a:r>
            <a:endParaRPr lang="en-US" altLang="zh-TW" dirty="0" smtClean="0"/>
          </a:p>
          <a:p>
            <a:pPr lvl="1"/>
            <a:r>
              <a:rPr lang="zh-TW" altLang="en-US" dirty="0"/>
              <a:t>檔案</a:t>
            </a:r>
            <a:r>
              <a:rPr lang="zh-TW" altLang="en-US" dirty="0" smtClean="0"/>
              <a:t>類型為「</a:t>
            </a:r>
            <a:r>
              <a:rPr lang="en-US" altLang="zh-TW" dirty="0" smtClean="0"/>
              <a:t>XAML</a:t>
            </a:r>
            <a:r>
              <a:rPr lang="zh-TW" altLang="en-US" dirty="0" smtClean="0"/>
              <a:t>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6255"/>
            <a:ext cx="3603873" cy="25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t="8857" r="1330" b="20179"/>
          <a:stretch/>
        </p:blipFill>
        <p:spPr bwMode="auto">
          <a:xfrm>
            <a:off x="5319571" y="2780928"/>
            <a:ext cx="3824429" cy="316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19241"/>
            <a:ext cx="2591814" cy="165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左箭號 3"/>
          <p:cNvSpPr/>
          <p:nvPr/>
        </p:nvSpPr>
        <p:spPr>
          <a:xfrm>
            <a:off x="4716016" y="4005064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左箭號 11"/>
          <p:cNvSpPr/>
          <p:nvPr/>
        </p:nvSpPr>
        <p:spPr>
          <a:xfrm>
            <a:off x="2339752" y="4951848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0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修改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65036"/>
            <a:ext cx="8229599" cy="351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690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7602"/>
            <a:ext cx="8290450" cy="402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：修改名稱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8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 descr="C:\Users\JOHNNY~1\AppData\Local\Temp\SNAGHTMLdbdd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1" y="1628800"/>
            <a:ext cx="6920927" cy="48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功能預覽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綜合資訊</a:t>
            </a:r>
            <a:endParaRPr lang="en-US" altLang="zh-TW" dirty="0" smtClean="0"/>
          </a:p>
          <a:p>
            <a:r>
              <a:rPr lang="zh-TW" altLang="en-US" dirty="0"/>
              <a:t>商品主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中心商品屬性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商品銷售</a:t>
            </a:r>
            <a:r>
              <a:rPr lang="zh-TW" altLang="en-US" dirty="0" smtClean="0"/>
              <a:t>訂貨</a:t>
            </a:r>
            <a:endParaRPr lang="en-US" altLang="zh-TW" dirty="0" smtClean="0"/>
          </a:p>
          <a:p>
            <a:r>
              <a:rPr lang="zh-TW" altLang="en-US" dirty="0"/>
              <a:t>稅別不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r>
              <a:rPr lang="zh-TW" altLang="en-US" dirty="0"/>
              <a:t>商品</a:t>
            </a:r>
            <a:r>
              <a:rPr lang="zh-TW" altLang="en-US" dirty="0" smtClean="0"/>
              <a:t>條碼</a:t>
            </a:r>
            <a:endParaRPr lang="en-US" altLang="zh-TW" dirty="0" smtClean="0"/>
          </a:p>
          <a:p>
            <a:r>
              <a:rPr lang="zh-TW" altLang="en-US" dirty="0" smtClean="0"/>
              <a:t>製造廠商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670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11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4370" r="669" b="7023"/>
          <a:stretch/>
        </p:blipFill>
        <p:spPr bwMode="auto">
          <a:xfrm>
            <a:off x="107505" y="908720"/>
            <a:ext cx="8840982" cy="51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9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/>
              <a:t>設定</a:t>
            </a:r>
            <a:r>
              <a:rPr lang="en-US" altLang="zh-TW" b="1" dirty="0"/>
              <a:t>/</a:t>
            </a:r>
            <a:r>
              <a:rPr lang="zh-TW" altLang="zh-TW" b="1" dirty="0"/>
              <a:t>取得頁面模式</a:t>
            </a:r>
          </a:p>
          <a:p>
            <a:pPr lvl="1"/>
            <a:r>
              <a:rPr lang="en-US" altLang="zh-TW" dirty="0" err="1"/>
              <a:t>PageInfo.pageMode</a:t>
            </a:r>
            <a:endParaRPr lang="zh-TW" altLang="zh-TW" dirty="0"/>
          </a:p>
          <a:p>
            <a:pPr lvl="1"/>
            <a:r>
              <a:rPr lang="en-US" altLang="zh-TW" dirty="0" err="1"/>
              <a:t>pageInfo.OldMode</a:t>
            </a:r>
            <a:endParaRPr lang="zh-TW" altLang="zh-TW" dirty="0"/>
          </a:p>
          <a:p>
            <a:r>
              <a:rPr lang="zh-TW" altLang="zh-TW" b="1" dirty="0"/>
              <a:t>取得使用者資訊</a:t>
            </a:r>
          </a:p>
          <a:p>
            <a:pPr lvl="1"/>
            <a:r>
              <a:rPr lang="en-US" altLang="zh-TW" dirty="0" err="1"/>
              <a:t>pageInfo.Auth.UserID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pageInfo.Auth.UserName</a:t>
            </a:r>
            <a:r>
              <a:rPr lang="en-US" altLang="zh-TW" dirty="0"/>
              <a:t> 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591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zh-TW" altLang="zh-TW" b="1" dirty="0" smtClean="0"/>
              <a:t>取得</a:t>
            </a:r>
            <a:r>
              <a:rPr lang="zh-TW" altLang="zh-TW" b="1" dirty="0"/>
              <a:t>功能名稱</a:t>
            </a:r>
          </a:p>
          <a:p>
            <a:pPr lvl="1"/>
            <a:r>
              <a:rPr lang="en-US" altLang="zh-TW" dirty="0" err="1"/>
              <a:t>pageInfo.FunctionID</a:t>
            </a:r>
            <a:endParaRPr lang="zh-TW" altLang="zh-TW" dirty="0"/>
          </a:p>
          <a:p>
            <a:pPr lvl="1"/>
            <a:r>
              <a:rPr lang="en-US" altLang="zh-TW" dirty="0" err="1"/>
              <a:t>pageInfo.FunctionName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8302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r>
              <a:rPr lang="en-US" altLang="zh-TW" dirty="0" smtClean="0"/>
              <a:t>Info-</a:t>
            </a:r>
            <a:r>
              <a:rPr lang="zh-TW" altLang="en-US" dirty="0" smtClean="0"/>
              <a:t>訊息控制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 smtClean="0"/>
              <a:t>開啟</a:t>
            </a:r>
            <a:r>
              <a:rPr lang="en-US" altLang="zh-TW" b="1" dirty="0"/>
              <a:t>/</a:t>
            </a:r>
            <a:r>
              <a:rPr lang="zh-TW" altLang="zh-TW" b="1" dirty="0"/>
              <a:t>關閉警告視窗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pageInfo.PageMessage.ShowExitAddAlert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pageInfo.PageMessage.ShowExitEditAlert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pageInfo.PageMessage.ShowLeaveAlert</a:t>
            </a:r>
            <a:endParaRPr lang="en-US" altLang="zh-TW" dirty="0" smtClean="0"/>
          </a:p>
          <a:p>
            <a:r>
              <a:rPr lang="zh-TW" altLang="zh-TW" b="1" dirty="0"/>
              <a:t>設定訊息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pageInfo.PageMessage.ExitAddMessage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pageInfo.PageMessage.ExitEditMessage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pageInfo.PageMessage.LeaveMessage</a:t>
            </a:r>
            <a:endParaRPr lang="zh-TW" altLang="zh-TW" dirty="0"/>
          </a:p>
          <a:p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730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Page Setting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頁面載入時，在 </a:t>
            </a:r>
            <a:r>
              <a:rPr lang="en-US" altLang="zh-TW" dirty="0"/>
              <a:t>constructor </a:t>
            </a:r>
            <a:r>
              <a:rPr lang="zh-TW" altLang="en-US" dirty="0"/>
              <a:t>中，透過 </a:t>
            </a:r>
            <a:r>
              <a:rPr lang="en-US" altLang="zh-TW" dirty="0" err="1"/>
              <a:t>PageInfo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PageMode</a:t>
            </a:r>
            <a:r>
              <a:rPr lang="en-US" altLang="zh-TW" dirty="0"/>
              <a:t> </a:t>
            </a:r>
            <a:r>
              <a:rPr lang="zh-TW" altLang="en-US" dirty="0"/>
              <a:t>設為 </a:t>
            </a:r>
            <a:r>
              <a:rPr lang="en-US" altLang="zh-TW" dirty="0" smtClean="0"/>
              <a:t>Query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8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控制參數檔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APP.config</a:t>
            </a:r>
            <a:endParaRPr lang="en-US" altLang="zh-TW" dirty="0" smtClean="0"/>
          </a:p>
          <a:p>
            <a:r>
              <a:rPr lang="en-US" altLang="zh-TW" dirty="0" err="1" smtClean="0"/>
              <a:t>Web.config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8563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App.config</a:t>
            </a:r>
            <a:endParaRPr lang="en-US" altLang="zh-TW" sz="4000" b="1" dirty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CURRENTINDEX</a:t>
            </a:r>
          </a:p>
          <a:p>
            <a:pPr lvl="1"/>
            <a:r>
              <a:rPr lang="en-US" altLang="zh-TW" dirty="0" smtClean="0"/>
              <a:t>Assign DB in use</a:t>
            </a:r>
            <a:endParaRPr lang="en-US" altLang="zh-TW" dirty="0"/>
          </a:p>
          <a:p>
            <a:r>
              <a:rPr lang="en-US" altLang="zh-TW" dirty="0" smtClean="0"/>
              <a:t>DBINDEX</a:t>
            </a:r>
          </a:p>
          <a:p>
            <a:pPr lvl="1"/>
            <a:r>
              <a:rPr lang="en-US" altLang="zh-TW" dirty="0" smtClean="0"/>
              <a:t>Multi-DB setting</a:t>
            </a:r>
          </a:p>
          <a:p>
            <a:r>
              <a:rPr lang="en-US" altLang="zh-TW" dirty="0" err="1" smtClean="0"/>
              <a:t>PIC.Logger.Path</a:t>
            </a:r>
            <a:endParaRPr lang="en-US" altLang="zh-TW" dirty="0" smtClean="0"/>
          </a:p>
          <a:p>
            <a:pPr lvl="1"/>
            <a:r>
              <a:rPr lang="en-US" altLang="zh-TW" dirty="0"/>
              <a:t>c:\logs\</a:t>
            </a:r>
            <a:endParaRPr lang="en-US" altLang="zh-TW" dirty="0" smtClean="0"/>
          </a:p>
          <a:p>
            <a:r>
              <a:rPr lang="en-US" altLang="zh-TW" dirty="0" err="1" smtClean="0"/>
              <a:t>WebAPIServer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 Server assign(</a:t>
            </a:r>
            <a:r>
              <a:rPr lang="en-US" altLang="zh-TW" dirty="0" err="1" smtClean="0"/>
              <a:t>IP:port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03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System.Configuration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以程式設計方式編輯組態檔的存取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Abstract Class </a:t>
            </a:r>
            <a:r>
              <a:rPr lang="zh-TW" altLang="en-US" dirty="0" smtClean="0"/>
              <a:t>無法被繼承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System.Configuration.ConfigurationManager.AppSettings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90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solidFill>
            <a:srgbClr val="0000CC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16863</TotalTime>
  <Words>2075</Words>
  <Application>Microsoft Office PowerPoint</Application>
  <PresentationFormat>如螢幕大小 (4:3)</PresentationFormat>
  <Paragraphs>465</Paragraphs>
  <Slides>101</Slides>
  <Notes>27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2" baseType="lpstr">
      <vt:lpstr>預設簡報設計</vt:lpstr>
      <vt:lpstr>系統範圍</vt:lpstr>
      <vt:lpstr>PowerPoint 簡報</vt:lpstr>
      <vt:lpstr>PowerPoint 簡報</vt:lpstr>
      <vt:lpstr>PowerPoint 簡報</vt:lpstr>
      <vt:lpstr>PowerPoint 簡報</vt:lpstr>
      <vt:lpstr>實例探討</vt:lpstr>
      <vt:lpstr>OMM060 商品主檔維護</vt:lpstr>
      <vt:lpstr>功能預覽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程式流程</vt:lpstr>
      <vt:lpstr>相關 Table</vt:lpstr>
      <vt:lpstr>建議開發順序</vt:lpstr>
      <vt:lpstr>建議開發順序 Web API</vt:lpstr>
      <vt:lpstr>開發手順  WEB API</vt:lpstr>
      <vt:lpstr>建議開發順序 UI</vt:lpstr>
      <vt:lpstr>程式清單</vt:lpstr>
      <vt:lpstr>程式清單-續</vt:lpstr>
      <vt:lpstr>開發手順</vt:lpstr>
      <vt:lpstr>Model</vt:lpstr>
      <vt:lpstr>Model</vt:lpstr>
      <vt:lpstr>OMM060 Model 範例</vt:lpstr>
      <vt:lpstr>Model 範例 與 table 對應的 model </vt:lpstr>
      <vt:lpstr>Model 範例 與 UI 對應的 model </vt:lpstr>
      <vt:lpstr>開發手順</vt:lpstr>
      <vt:lpstr>PowerPoint 簡報</vt:lpstr>
      <vt:lpstr>WEB API - DAO</vt:lpstr>
      <vt:lpstr>WEB API - DAO</vt:lpstr>
      <vt:lpstr>WEB API – DAO 開發</vt:lpstr>
      <vt:lpstr>開發手順</vt:lpstr>
      <vt:lpstr>WEB API - Service</vt:lpstr>
      <vt:lpstr>WEB API - Service</vt:lpstr>
      <vt:lpstr>WEB API – Service 範例</vt:lpstr>
      <vt:lpstr>開發手順</vt:lpstr>
      <vt:lpstr>WEB API - Controller</vt:lpstr>
      <vt:lpstr>WEB API – Controller 開發注意</vt:lpstr>
      <vt:lpstr>WEB API – Controller 開發注意</vt:lpstr>
      <vt:lpstr>WEB API – Controller 開發注意</vt:lpstr>
      <vt:lpstr>開發手順</vt:lpstr>
      <vt:lpstr>樣版1</vt:lpstr>
      <vt:lpstr>PowerPoint 簡報</vt:lpstr>
      <vt:lpstr>PowerPoint 簡報</vt:lpstr>
      <vt:lpstr>樣版3</vt:lpstr>
      <vt:lpstr>UI - Service</vt:lpstr>
      <vt:lpstr>UI – Service – 開發</vt:lpstr>
      <vt:lpstr>UI – Service – 開發</vt:lpstr>
      <vt:lpstr>動手做做看</vt:lpstr>
      <vt:lpstr>Modeling 的主要步驟</vt:lpstr>
      <vt:lpstr>從規格文件能找到的TABLE產出VO</vt:lpstr>
      <vt:lpstr>根據規格文件或UI需求產生對應VM</vt:lpstr>
      <vt:lpstr>產出的VO與VM列表</vt:lpstr>
      <vt:lpstr>產出Service Layer</vt:lpstr>
      <vt:lpstr>產出的Service與其內含的methods</vt:lpstr>
      <vt:lpstr>產出DAO(Adapter) Layer</vt:lpstr>
      <vt:lpstr>PowerPoint 簡報</vt:lpstr>
      <vt:lpstr>PowerPoint 簡報</vt:lpstr>
      <vt:lpstr>開發手順</vt:lpstr>
      <vt:lpstr>何謂 XAML</vt:lpstr>
      <vt:lpstr>WPF 視窗重要事件的順序 以 OMM60_01InsertItemPage 為例</vt:lpstr>
      <vt:lpstr>OMM60_01InsertItemPage</vt:lpstr>
      <vt:lpstr>OMM60_01InsertItemPage</vt:lpstr>
      <vt:lpstr>OMM60_01InsertItemPage</vt:lpstr>
      <vt:lpstr>版面配置</vt:lpstr>
      <vt:lpstr>UI – XAML – 開發</vt:lpstr>
      <vt:lpstr>UI – XAML – 開發</vt:lpstr>
      <vt:lpstr>UI – XAML – 開發</vt:lpstr>
      <vt:lpstr>UI – XAML – 開發(續)</vt:lpstr>
      <vt:lpstr>UI – XAML – 開發</vt:lpstr>
      <vt:lpstr>動手做做看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Page Info</vt:lpstr>
      <vt:lpstr>Page Info</vt:lpstr>
      <vt:lpstr>Page Info-訊息控制</vt:lpstr>
      <vt:lpstr>PowerPoint 簡報</vt:lpstr>
      <vt:lpstr>控制參數檔</vt:lpstr>
      <vt:lpstr>PowerPoint 簡報</vt:lpstr>
      <vt:lpstr>PowerPoint 簡報</vt:lpstr>
      <vt:lpstr>共用元件</vt:lpstr>
      <vt:lpstr>PowerPoint 簡報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JohnnyChiang</cp:lastModifiedBy>
  <cp:revision>1869</cp:revision>
  <dcterms:created xsi:type="dcterms:W3CDTF">2010-06-17T11:00:12Z</dcterms:created>
  <dcterms:modified xsi:type="dcterms:W3CDTF">2016-11-23T04:02:37Z</dcterms:modified>
</cp:coreProperties>
</file>